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58" r:id="rId4"/>
    <p:sldId id="324" r:id="rId5"/>
    <p:sldId id="325" r:id="rId6"/>
    <p:sldId id="326" r:id="rId7"/>
    <p:sldId id="327" r:id="rId8"/>
    <p:sldId id="296" r:id="rId9"/>
    <p:sldId id="297" r:id="rId10"/>
    <p:sldId id="298" r:id="rId11"/>
    <p:sldId id="299" r:id="rId12"/>
    <p:sldId id="301" r:id="rId13"/>
    <p:sldId id="309" r:id="rId14"/>
    <p:sldId id="310"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Lst>
  <p:sldSz cx="12192000" cy="6858000"/>
  <p:notesSz cx="6858000" cy="9144000"/>
  <p:embeddedFontLst>
    <p:embeddedFont>
      <p:font typeface="Century Gothic" panose="020B0502020202020204" pitchFamily="34" charset="0"/>
      <p:regular r:id="rId38"/>
      <p:bold r:id="rId39"/>
      <p:italic r:id="rId40"/>
      <p:boldItalic r:id="rId41"/>
    </p:embeddedFont>
    <p:embeddedFont>
      <p:font typeface="微软雅黑" panose="020B0503020204020204" pitchFamily="34" charset="-122"/>
      <p:regular r:id="rId42"/>
      <p:bold r:id="rId43"/>
    </p:embeddedFont>
    <p:embeddedFont>
      <p:font typeface="等线" panose="02010600030101010101" pitchFamily="2" charset="-122"/>
      <p:regular r:id="rId44"/>
      <p:bold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096">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72061" autoAdjust="0"/>
  </p:normalViewPr>
  <p:slideViewPr>
    <p:cSldViewPr snapToGrid="0">
      <p:cViewPr varScale="1">
        <p:scale>
          <a:sx n="80" d="100"/>
          <a:sy n="80" d="100"/>
        </p:scale>
        <p:origin x="618" y="90"/>
      </p:cViewPr>
      <p:guideLst>
        <p:guide orient="horz" pos="2096"/>
        <p:guide pos="3839"/>
      </p:guideLst>
    </p:cSldViewPr>
  </p:slideViewPr>
  <p:outlineViewPr>
    <p:cViewPr>
      <p:scale>
        <a:sx n="33" d="100"/>
        <a:sy n="33" d="100"/>
      </p:scale>
      <p:origin x="0" y="-219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5" d="100"/>
          <a:sy n="85" d="100"/>
        </p:scale>
        <p:origin x="253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oleObject" Target="file:///D:\&#30740;&#31350;&#29983;&#23398;&#20064;\AI\AIproject.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[AIproject.xls]Sheet1!$B$1</c:f>
              <c:strCache>
                <c:ptCount val="1"/>
                <c:pt idx="0">
                  <c:v>数量</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EFB-4E13-898E-58C01C7F8B2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EFB-4E13-898E-58C01C7F8B21}"/>
              </c:ext>
            </c:extLst>
          </c:dPt>
          <c:dLbls>
            <c:dLbl>
              <c:idx val="0"/>
              <c:layout/>
              <c:tx>
                <c:rich>
                  <a:bodyPr/>
                  <a:lstStyle/>
                  <a:p>
                    <a:r>
                      <a:rPr lang="en-US" altLang="zh-CN" sz="1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0.1727%</a:t>
                    </a:r>
                  </a:p>
                </c:rich>
              </c:tx>
              <c:dLblPos val="inEnd"/>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CEFB-4E13-898E-58C01C7F8B21}"/>
                </c:ext>
              </c:extLst>
            </c:dLbl>
            <c:dLbl>
              <c:idx val="1"/>
              <c:layout>
                <c:manualLayout>
                  <c:x val="5.0109787195130699E-4"/>
                  <c:y val="-9.8305299268788796E-2"/>
                </c:manualLayout>
              </c:layout>
              <c:tx>
                <c:rich>
                  <a:bodyPr/>
                  <a:lstStyle/>
                  <a:p>
                    <a:r>
                      <a:rPr lang="en-US" altLang="zh-CN" sz="1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99.8273</a:t>
                    </a:r>
                    <a:r>
                      <a:rPr lang="en-US" sz="1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p>
                </c:rich>
              </c:tx>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CEFB-4E13-898E-58C01C7F8B21}"/>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[AIproject.xls]Sheet1!$A$2:$A$3</c:f>
              <c:strCache>
                <c:ptCount val="2"/>
                <c:pt idx="0">
                  <c:v>盗刷交易</c:v>
                </c:pt>
                <c:pt idx="1">
                  <c:v>非盗刷(正常)交易</c:v>
                </c:pt>
              </c:strCache>
            </c:strRef>
          </c:cat>
          <c:val>
            <c:numRef>
              <c:f>[AIproject.xls]Sheet1!$B$2:$B$3</c:f>
              <c:numCache>
                <c:formatCode>General</c:formatCode>
                <c:ptCount val="2"/>
                <c:pt idx="0">
                  <c:v>492</c:v>
                </c:pt>
                <c:pt idx="1">
                  <c:v>284315</c:v>
                </c:pt>
              </c:numCache>
            </c:numRef>
          </c:val>
          <c:extLst>
            <c:ext xmlns:c16="http://schemas.microsoft.com/office/drawing/2014/chart" uri="{C3380CC4-5D6E-409C-BE32-E72D297353CC}">
              <c16:uniqueId val="{00000004-CEFB-4E13-898E-58C01C7F8B21}"/>
            </c:ext>
          </c:extLst>
        </c:ser>
        <c:dLbls>
          <c:showLegendKey val="0"/>
          <c:showVal val="0"/>
          <c:showCatName val="0"/>
          <c:showSerName val="0"/>
          <c:showPercent val="1"/>
          <c:showBubbleSize val="0"/>
          <c:showLeaderLines val="1"/>
        </c:dLbls>
        <c:firstSliceAng val="0"/>
      </c:pieChart>
      <c:spPr>
        <a:noFill/>
        <a:ln>
          <a:noFill/>
        </a:ln>
        <a:effectLst/>
      </c:spPr>
    </c:plotArea>
    <c:legend>
      <c:legendPos val="t"/>
      <c:legendEntry>
        <c:idx val="0"/>
        <c:txPr>
          <a:bodyPr rot="0" spcFirstLastPara="0"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legendEntry>
      <c:legendEntry>
        <c:idx val="1"/>
        <c:txPr>
          <a:bodyPr rot="0" spcFirstLastPara="0"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legendEntry>
      <c:layout/>
      <c:overlay val="0"/>
      <c:spPr>
        <a:noFill/>
        <a:ln>
          <a:noFill/>
        </a:ln>
        <a:effectLst/>
      </c:spPr>
      <c:txPr>
        <a:bodyPr rot="0" spcFirstLastPara="0"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C7E846-9097-4C58-9DC9-A98E04AF93D6}" type="datetimeFigureOut">
              <a:rPr lang="zh-CN" altLang="en-US" smtClean="0"/>
              <a:t>2020/4/15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419857-98B2-41D6-B44F-1E1442A19FC6}" type="slidenum">
              <a:rPr lang="zh-CN" altLang="en-US" smtClean="0"/>
              <a:t>‹#›</a:t>
            </a:fld>
            <a:endParaRPr lang="zh-CN" altLang="en-US"/>
          </a:p>
        </p:txBody>
      </p:sp>
    </p:spTree>
    <p:extLst>
      <p:ext uri="{BB962C8B-B14F-4D97-AF65-F5344CB8AC3E}">
        <p14:creationId xmlns:p14="http://schemas.microsoft.com/office/powerpoint/2010/main" val="32456279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3" name="Shape 9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1</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dirty="0"/>
              <a:t>结论一致，同时信用卡发生被盗刷的最大值也就只有</a:t>
            </a:r>
            <a:r>
              <a:rPr lang="en-US" altLang="zh-CN" dirty="0"/>
              <a:t>2,125.87</a:t>
            </a:r>
            <a:r>
              <a:rPr lang="zh-CN" altLang="en-US" dirty="0"/>
              <a:t>美元。</a:t>
            </a: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dirty="0"/>
              <a:t>选择在不同信用卡状态下的分布有明显区别的变量</a:t>
            </a: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71" name="Shape 1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zh-CN" altLang="en-US" dirty="0"/>
              <a:t>由于特征</a:t>
            </a:r>
            <a:r>
              <a:rPr lang="en-US" altLang="zh-CN" dirty="0"/>
              <a:t>Hour</a:t>
            </a:r>
            <a:r>
              <a:rPr lang="zh-CN" altLang="en-US" dirty="0"/>
              <a:t>和</a:t>
            </a:r>
            <a:r>
              <a:rPr lang="en-US" altLang="zh-CN" dirty="0"/>
              <a:t>Amount</a:t>
            </a:r>
            <a:r>
              <a:rPr lang="zh-CN" altLang="en-US" dirty="0"/>
              <a:t>的规格和其他特征相差较大，因此我们先对其进行标准化</a:t>
            </a:r>
            <a:endParaRPr lang="en-US" altLang="zh-CN" dirty="0"/>
          </a:p>
          <a:p>
            <a:pPr marL="0" lvl="0" indent="0">
              <a:spcBef>
                <a:spcPts val="0"/>
              </a:spcBef>
              <a:spcAft>
                <a:spcPts val="0"/>
              </a:spcAft>
              <a:buNone/>
            </a:pPr>
            <a:endParaRPr lang="en-US" altLang="zh-CN" dirty="0"/>
          </a:p>
          <a:p>
            <a:pPr marL="0" lvl="0" indent="0">
              <a:spcBef>
                <a:spcPts val="0"/>
              </a:spcBef>
              <a:spcAft>
                <a:spcPts val="0"/>
              </a:spcAft>
              <a:buNone/>
            </a:pPr>
            <a:r>
              <a:rPr lang="zh-CN" altLang="en-US" dirty="0"/>
              <a:t>对数据进行主成分分析，降维到</a:t>
            </a:r>
            <a:r>
              <a:rPr lang="en-US" altLang="zh-CN" dirty="0"/>
              <a:t>2</a:t>
            </a:r>
            <a:r>
              <a:rPr lang="zh-CN" altLang="en-US" dirty="0"/>
              <a:t>维空间</a:t>
            </a:r>
            <a:endParaRPr lang="en-US" altLang="zh-CN" dirty="0"/>
          </a:p>
          <a:p>
            <a:pPr marL="0" lvl="0" indent="0">
              <a:spcBef>
                <a:spcPts val="0"/>
              </a:spcBef>
              <a:spcAft>
                <a:spcPts val="0"/>
              </a:spcAft>
              <a:buNone/>
            </a:pPr>
            <a:r>
              <a:rPr lang="zh-CN" altLang="en-US" dirty="0"/>
              <a:t>不平衡 </a:t>
            </a:r>
            <a:r>
              <a:rPr lang="en-US" altLang="zh-CN" dirty="0"/>
              <a:t>28</a:t>
            </a:r>
            <a:r>
              <a:rPr lang="zh-CN" altLang="en-US" dirty="0"/>
              <a:t>万条非盗刷数据，数据量较大，盗刷数据只有不到</a:t>
            </a:r>
            <a:r>
              <a:rPr lang="en-US" altLang="zh-CN" dirty="0"/>
              <a:t>500</a:t>
            </a:r>
            <a:r>
              <a:rPr lang="zh-CN" altLang="en-US" dirty="0"/>
              <a:t>条</a:t>
            </a:r>
            <a:endParaRPr lang="en-US" altLang="zh-CN" dirty="0"/>
          </a:p>
          <a:p>
            <a:pPr marL="0" lvl="0" indent="0">
              <a:spcBef>
                <a:spcPts val="0"/>
              </a:spcBef>
              <a:spcAft>
                <a:spcPts val="0"/>
              </a:spcAft>
              <a:buNone/>
            </a:pPr>
            <a:r>
              <a:rPr lang="zh-CN" altLang="en-US" dirty="0"/>
              <a:t>对非盗刷数据随机选取</a:t>
            </a:r>
            <a:r>
              <a:rPr lang="en-US" altLang="zh-CN" dirty="0"/>
              <a:t>1000</a:t>
            </a:r>
            <a:r>
              <a:rPr lang="zh-CN" altLang="en-US" dirty="0"/>
              <a:t>条，再进行主成分分析，区分效果变好了</a:t>
            </a:r>
            <a:endParaRPr dirty="0"/>
          </a:p>
        </p:txBody>
      </p:sp>
      <p:sp>
        <p:nvSpPr>
          <p:cNvPr id="171" name="Shape 1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zh-CN" altLang="en-US"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效果更好的非线性降维</a:t>
            </a:r>
            <a:r>
              <a:rPr lang="en-US" altLang="zh-CN"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T-SNE, </a:t>
            </a:r>
            <a:r>
              <a:rPr lang="zh-CN" altLang="en-US"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正负样本区分更加明显</a:t>
            </a:r>
            <a:endParaRPr lang="en-US" altLang="zh-CN"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a:p>
            <a:pPr marL="0" lvl="0" indent="0">
              <a:spcBef>
                <a:spcPts val="0"/>
              </a:spcBef>
              <a:spcAft>
                <a:spcPts val="0"/>
              </a:spcAft>
              <a:buNone/>
            </a:pPr>
            <a:endParaRPr lang="en-US" altLang="zh-CN"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a:p>
            <a:pPr marL="0" lvl="0" indent="0">
              <a:spcBef>
                <a:spcPts val="0"/>
              </a:spcBef>
              <a:spcAft>
                <a:spcPts val="0"/>
              </a:spcAft>
              <a:buNone/>
            </a:pPr>
            <a:r>
              <a:rPr lang="zh-CN" altLang="en-US"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最后通过</a:t>
            </a:r>
            <a:r>
              <a:rPr lang="en-US" altLang="zh-CN"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3d</a:t>
            </a:r>
            <a:r>
              <a:rPr lang="zh-CN" altLang="en-US"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展示，可以更清晰地展示视觉上的效果</a:t>
            </a:r>
            <a:endParaRPr dirty="0"/>
          </a:p>
        </p:txBody>
      </p:sp>
      <p:sp>
        <p:nvSpPr>
          <p:cNvPr id="171" name="Shape 1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Shape 18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Shape 18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t>15</a:t>
            </a:fld>
            <a:endParaRPr kumimoji="0"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9349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140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285750" indent="-285750" algn="just">
              <a:buFont typeface="Wingdings" panose="05000000000000000000" pitchFamily="2" charset="2"/>
              <a:buChar char="Ø"/>
            </a:pPr>
            <a:r>
              <a:rPr lang="zh-CN" altLang="en-US" sz="1200" dirty="0">
                <a:latin typeface="Calibri" panose="020F0502020204030204" pitchFamily="34" charset="0"/>
                <a:ea typeface="微软雅黑" panose="020B0503020204020204" pitchFamily="34" charset="-122"/>
                <a:cs typeface="Times New Roman" panose="02020603050405020304" pitchFamily="18" charset="0"/>
              </a:rPr>
              <a:t>一般选择</a:t>
            </a:r>
            <a:r>
              <a:rPr lang="en-US" altLang="zh-CN" sz="1200" dirty="0">
                <a:latin typeface="Calibri" panose="020F0502020204030204" pitchFamily="34" charset="0"/>
                <a:ea typeface="微软雅黑" panose="020B0503020204020204" pitchFamily="34" charset="-122"/>
                <a:cs typeface="Times New Roman" panose="02020603050405020304" pitchFamily="18" charset="0"/>
              </a:rPr>
              <a:t>0.5</a:t>
            </a:r>
            <a:r>
              <a:rPr lang="zh-CN" altLang="en-US" sz="1200" dirty="0">
                <a:latin typeface="Calibri" panose="020F0502020204030204" pitchFamily="34" charset="0"/>
                <a:ea typeface="微软雅黑" panose="020B0503020204020204" pitchFamily="34" charset="-122"/>
                <a:cs typeface="Times New Roman" panose="02020603050405020304" pitchFamily="18" charset="0"/>
              </a:rPr>
              <a:t>作为阈值。</a:t>
            </a:r>
            <a:endParaRPr lang="en-US" altLang="zh-CN" sz="1200" dirty="0">
              <a:latin typeface="Calibri" panose="020F0502020204030204" pitchFamily="34"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Ø"/>
            </a:pPr>
            <a:r>
              <a:rPr lang="zh-CN" altLang="en-US" sz="1200" dirty="0">
                <a:latin typeface="Calibri" panose="020F0502020204030204" pitchFamily="34" charset="0"/>
                <a:ea typeface="微软雅黑" panose="020B0503020204020204" pitchFamily="34" charset="-122"/>
                <a:cs typeface="Times New Roman" panose="02020603050405020304" pitchFamily="18" charset="0"/>
              </a:rPr>
              <a:t>参数估计</a:t>
            </a:r>
            <a:endParaRPr lang="en-US" altLang="zh-CN" sz="1200" dirty="0">
              <a:latin typeface="Calibri" panose="020F0502020204030204" pitchFamily="34" charset="0"/>
              <a:ea typeface="微软雅黑" panose="020B0503020204020204" pitchFamily="34" charset="-122"/>
              <a:cs typeface="Times New Roman" panose="02020603050405020304" pitchFamily="18" charset="0"/>
            </a:endParaRPr>
          </a:p>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170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dirty="0"/>
              <a:t>图如下所示，里面绿色的半圆就是</a:t>
            </a:r>
            <a:r>
              <a:rPr lang="en-US" dirty="0"/>
              <a:t>TP(True Positives), </a:t>
            </a:r>
            <a:r>
              <a:rPr lang="zh-CN" altLang="en-US" dirty="0"/>
              <a:t>红色的半圆就是</a:t>
            </a:r>
            <a:r>
              <a:rPr lang="en-US" dirty="0"/>
              <a:t>FP(False Positives), </a:t>
            </a:r>
            <a:r>
              <a:rPr lang="zh-CN" altLang="en-US" dirty="0"/>
              <a:t>左边的灰色长方形（不包括绿色半圆），就是</a:t>
            </a:r>
            <a:r>
              <a:rPr lang="en-US" dirty="0" err="1"/>
              <a:t>FN（False</a:t>
            </a:r>
            <a:r>
              <a:rPr lang="en-US" dirty="0"/>
              <a:t> Negatives）。</a:t>
            </a:r>
            <a:r>
              <a:rPr lang="zh-CN" altLang="en-US" dirty="0"/>
              <a:t>右边的 浅灰色长方形（不包括红色半圆），就是</a:t>
            </a:r>
            <a:r>
              <a:rPr lang="en-US" dirty="0"/>
              <a:t>TN(True Negatives)。</a:t>
            </a:r>
            <a:r>
              <a:rPr lang="zh-CN" altLang="en-US" dirty="0"/>
              <a:t>这个绿色和红色组成的圆内代表我们分类得到模型结果认为是正值的样本。</a:t>
            </a: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650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56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Shape 10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Shape 10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2</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2652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altLang="zh-CN" sz="1200" dirty="0">
                <a:latin typeface="Calibri" panose="020F0502020204030204" pitchFamily="34" charset="0"/>
                <a:ea typeface="微软雅黑" panose="020B0503020204020204" pitchFamily="34" charset="-122"/>
                <a:cs typeface="Times New Roman" panose="02020603050405020304" pitchFamily="18" charset="0"/>
              </a:rPr>
              <a:t>Insights: </a:t>
            </a:r>
            <a:r>
              <a:rPr lang="zh-CN" altLang="en-US" sz="1200" dirty="0">
                <a:latin typeface="Calibri" panose="020F0502020204030204" pitchFamily="34" charset="0"/>
                <a:ea typeface="微软雅黑" panose="020B0503020204020204" pitchFamily="34" charset="-122"/>
                <a:cs typeface="Times New Roman" panose="02020603050405020304" pitchFamily="18" charset="0"/>
              </a:rPr>
              <a:t>实际业务中，阈值的选择取决于公司业务边际利润和边际成本的比较；当模型阈值设置较小的值， 确实能找出更多的信用卡被盗刷的持卡人，但随着误判数量增加，不仅加大了贷后团队的工作量， 也会降低误判为信用卡被盗刷客户的消费体验，从而导致客户满意度下降，如果某个模型阈值能 让业务的边际利润和边际成本达到平衡时，则该模型的阈值为最优值。当然也有例外的情况， 发生金融危机，往往伴随着贷款违约或信用卡被盗刷的几率会增大，而金融机构会更愿意不惜一切代价守住风险的底线。</a:t>
            </a:r>
          </a:p>
          <a:p>
            <a:pPr marL="0" lvl="0" indent="0">
              <a:spcBef>
                <a:spcPts val="0"/>
              </a:spcBef>
              <a:spcAft>
                <a:spcPts val="0"/>
              </a:spcAft>
              <a:buNone/>
            </a:pPr>
            <a:endParaRPr dirty="0"/>
          </a:p>
        </p:txBody>
      </p:sp>
      <p:sp>
        <p:nvSpPr>
          <p:cNvPr id="171" name="Shape 1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782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Shape 27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8" name="Shape 27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t>22</a:t>
            </a:fld>
            <a:endParaRPr kumimoji="0"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061445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71" name="Shape 1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9428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273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dirty="0"/>
              <a:t>我们用</a:t>
            </a:r>
            <a:r>
              <a:rPr lang="en-US" altLang="zh-CN" dirty="0"/>
              <a:t>TSNE</a:t>
            </a:r>
            <a:r>
              <a:rPr lang="zh-CN" altLang="en-US" dirty="0"/>
              <a:t>将数据降维到</a:t>
            </a:r>
            <a:r>
              <a:rPr lang="en-US" altLang="zh-CN" dirty="0"/>
              <a:t>3</a:t>
            </a:r>
            <a:r>
              <a:rPr lang="zh-CN" altLang="en-US" dirty="0"/>
              <a:t>维，并进行可视化，结果显示，正负样例区分较明显。</a:t>
            </a: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9155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3736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dirty="0"/>
              <a:t>对比看来，正负样本区分度略微提升</a:t>
            </a: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340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176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32" name="Shape 2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6330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Shape 13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5" name="Shape 13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3</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Shape 3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0" name="Shape 3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t>30</a:t>
            </a:fld>
            <a:endParaRPr kumimoji="0"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802579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054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419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6114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81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altLang="zh-CN" sz="1200" dirty="0">
              <a:latin typeface="微软雅黑" panose="020B0503020204020204" pitchFamily="34" charset="-122"/>
              <a:ea typeface="微软雅黑" panose="020B0503020204020204" pitchFamily="34" charset="-122"/>
            </a:endParaRPr>
          </a:p>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altLang="zh-CN" sz="1200" dirty="0">
              <a:latin typeface="微软雅黑" panose="020B0503020204020204" pitchFamily="34" charset="-122"/>
              <a:ea typeface="微软雅黑" panose="020B0503020204020204" pitchFamily="34" charset="-122"/>
            </a:endParaRPr>
          </a:p>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altLang="zh-CN" sz="1200" dirty="0">
              <a:latin typeface="微软雅黑" panose="020B0503020204020204" pitchFamily="34" charset="-122"/>
              <a:ea typeface="微软雅黑" panose="020B0503020204020204" pitchFamily="34" charset="-122"/>
            </a:endParaRPr>
          </a:p>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altLang="zh-CN" sz="1200" dirty="0">
              <a:latin typeface="微软雅黑" panose="020B0503020204020204" pitchFamily="34" charset="-122"/>
              <a:ea typeface="微软雅黑" panose="020B0503020204020204" pitchFamily="34" charset="-122"/>
            </a:endParaRPr>
          </a:p>
          <a:p>
            <a:pPr marL="0" lvl="0" indent="0" rtl="0">
              <a:spcBef>
                <a:spcPts val="0"/>
              </a:spcBef>
              <a:spcAft>
                <a:spcPts val="0"/>
              </a:spcAft>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71" name="Shape 1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正常情况下大家哪个时间段最爱消费？</a:t>
            </a:r>
            <a:endParaRPr lang="en-US" altLang="zh-CN"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a:p>
            <a:pPr marL="0" lvl="0" indent="0" rtl="0">
              <a:spcBef>
                <a:spcPts val="0"/>
              </a:spcBef>
              <a:spcAft>
                <a:spcPts val="0"/>
              </a:spcAft>
              <a:buNone/>
            </a:pPr>
            <a:r>
              <a:rPr lang="zh-CN" altLang="en-US"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每天</a:t>
            </a:r>
            <a:r>
              <a:rPr lang="zh-CN" altLang="en-US" sz="1200" b="1"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早上</a:t>
            </a:r>
            <a:r>
              <a:rPr lang="en-US" altLang="zh-CN" sz="1200" b="1"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9</a:t>
            </a:r>
            <a:r>
              <a:rPr lang="zh-CN" altLang="en-US" sz="1200" b="1"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点到晚上</a:t>
            </a:r>
            <a:r>
              <a:rPr lang="en-US" altLang="zh-CN" sz="1200" b="1"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11</a:t>
            </a:r>
            <a:r>
              <a:rPr lang="zh-CN" altLang="en-US" sz="1200" b="1"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点之间</a:t>
            </a:r>
            <a:r>
              <a:rPr lang="zh-CN" altLang="en-US"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是信用卡消费的高频时间段。</a:t>
            </a:r>
            <a:endParaRPr lang="en-US" altLang="zh-CN"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a:p>
            <a:pPr marL="0" lvl="0" indent="0" rtl="0">
              <a:spcBef>
                <a:spcPts val="0"/>
              </a:spcBef>
              <a:spcAft>
                <a:spcPts val="0"/>
              </a:spcAft>
              <a:buNone/>
            </a:pPr>
            <a:endParaRPr lang="en-US" altLang="zh-CN"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a:p>
            <a:pPr marL="0" lvl="0" indent="0" rtl="0">
              <a:spcBef>
                <a:spcPts val="0"/>
              </a:spcBef>
              <a:spcAft>
                <a:spcPts val="0"/>
              </a:spcAft>
              <a:buNone/>
            </a:pPr>
            <a:r>
              <a:rPr lang="zh-CN" altLang="en-US"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盗刷：</a:t>
            </a:r>
            <a:r>
              <a:rPr lang="zh-CN" altLang="en-US" dirty="0"/>
              <a:t>信用卡被盗刷数量案发最高峰在第一天上午</a:t>
            </a:r>
            <a:r>
              <a:rPr lang="en-US" altLang="zh-CN" dirty="0"/>
              <a:t>11</a:t>
            </a:r>
            <a:r>
              <a:rPr lang="zh-CN" altLang="en-US" dirty="0"/>
              <a:t>点达到</a:t>
            </a:r>
            <a:r>
              <a:rPr lang="en-US" altLang="zh-CN" dirty="0"/>
              <a:t>43</a:t>
            </a:r>
            <a:r>
              <a:rPr lang="zh-CN" altLang="en-US" dirty="0"/>
              <a:t>次，其次</a:t>
            </a:r>
            <a:r>
              <a:rPr lang="zh-CN" altLang="en-US"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凌晨两点</a:t>
            </a:r>
            <a:r>
              <a:rPr lang="zh-CN" altLang="en-US" dirty="0"/>
              <a:t>，说明信用卡盗刷者为了不引起信用卡卡主注意，更喜欢选择信用卡卡主</a:t>
            </a:r>
            <a:r>
              <a:rPr lang="zh-CN" altLang="en-US" b="1" dirty="0"/>
              <a:t>睡觉时间</a:t>
            </a:r>
            <a:r>
              <a:rPr lang="zh-CN" altLang="en-US" dirty="0"/>
              <a:t>和</a:t>
            </a:r>
            <a:r>
              <a:rPr lang="zh-CN" altLang="en-US" b="1" dirty="0"/>
              <a:t>消费频率较高</a:t>
            </a:r>
            <a:r>
              <a:rPr lang="zh-CN" altLang="en-US" dirty="0"/>
              <a:t>的时间点作案</a:t>
            </a:r>
            <a:endParaRPr lang="en-US" altLang="zh-CN"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spcBef>
                <a:spcPts val="0"/>
              </a:spcBef>
              <a:spcAft>
                <a:spcPts val="0"/>
              </a:spcAft>
              <a:buNone/>
            </a:pPr>
            <a:fld id="{00000000-1234-1234-1234-123412341234}" type="slidenum">
              <a:rPr lang="en-US"/>
              <a:t>‹#›</a:t>
            </a:fld>
            <a:endParaRPr lang="en-US"/>
          </a:p>
        </p:txBody>
      </p:sp>
      <p:pic>
        <p:nvPicPr>
          <p:cNvPr id="21" name="Shape 21" descr="C:\Users\Sharon-H\AppData\Local\Temp\WeChat Files\wxid_2i40uw9uei6t12_1446743587868_18.jpg"/>
          <p:cNvPicPr preferRelativeResize="0"/>
          <p:nvPr/>
        </p:nvPicPr>
        <p:blipFill rotWithShape="1">
          <a:blip r:embed="rId2"/>
          <a:srcRect/>
          <a:stretch>
            <a:fillRect/>
          </a:stretch>
        </p:blipFill>
        <p:spPr>
          <a:xfrm>
            <a:off x="9982200" y="138823"/>
            <a:ext cx="2113880" cy="735147"/>
          </a:xfrm>
          <a:prstGeom prst="rect">
            <a:avLst/>
          </a:prstGeom>
          <a:noFill/>
          <a:ln>
            <a:noFill/>
          </a:ln>
        </p:spPr>
      </p:pic>
      <p:sp>
        <p:nvSpPr>
          <p:cNvPr id="22" name="Shape 22"/>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 name="Shape 23"/>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 name="Shape 24"/>
          <p:cNvSpPr/>
          <p:nvPr/>
        </p:nvSpPr>
        <p:spPr>
          <a:xfrm>
            <a:off x="11620498" y="639460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标题和内容" type="obj">
  <p:cSld name="OBJEC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Shape 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8" name="Shape 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 name="Shape 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 name="Shape 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spcBef>
                <a:spcPts val="0"/>
              </a:spcBef>
              <a:spcAft>
                <a:spcPts val="0"/>
              </a:spcAft>
              <a:buNone/>
            </a:pPr>
            <a:fld id="{00000000-1234-1234-1234-123412341234}" type="slidenum">
              <a:rPr lang="en-US"/>
              <a:t>‹#›</a:t>
            </a:fld>
            <a:endParaRPr lang="en-US"/>
          </a:p>
        </p:txBody>
      </p:sp>
      <p:sp>
        <p:nvSpPr>
          <p:cNvPr id="32" name="Shape 32"/>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 name="Shape 33"/>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 name="Shape 34"/>
          <p:cNvSpPr/>
          <p:nvPr/>
        </p:nvSpPr>
        <p:spPr>
          <a:xfrm>
            <a:off x="11620498" y="639460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内容与标题" type="objTx">
  <p:cSld name="OBJECT_WITH_CAPTION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7" name="Shape 47"/>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8" name="Shape 4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9" name="Shape 4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0" name="Shape 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spcBef>
                <a:spcPts val="0"/>
              </a:spcBef>
              <a:spcAft>
                <a:spcPts val="0"/>
              </a:spcAft>
              <a:buNone/>
            </a:pPr>
            <a:fld id="{00000000-1234-1234-1234-123412341234}" type="slidenum">
              <a:rPr lang="en-US"/>
              <a:t>‹#›</a:t>
            </a:fld>
            <a:endParaRPr lang="en-US"/>
          </a:p>
        </p:txBody>
      </p:sp>
      <p:sp>
        <p:nvSpPr>
          <p:cNvPr id="51" name="Shape 51"/>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 name="Shape 52"/>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 name="Shape 53"/>
          <p:cNvSpPr/>
          <p:nvPr/>
        </p:nvSpPr>
        <p:spPr>
          <a:xfrm>
            <a:off x="11620498" y="639460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 name="Shape 54"/>
          <p:cNvSpPr txBox="1"/>
          <p:nvPr/>
        </p:nvSpPr>
        <p:spPr>
          <a:xfrm>
            <a:off x="729099" y="353674"/>
            <a:ext cx="368844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b="1">
              <a:solidFill>
                <a:srgbClr val="404040"/>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55" name="Shape 55" descr="C:\Users\Sharon-H\AppData\Local\Temp\WeChat Files\wxid_2i40uw9uei6t12_1446743587868_18.jpg"/>
          <p:cNvPicPr preferRelativeResize="0"/>
          <p:nvPr/>
        </p:nvPicPr>
        <p:blipFill rotWithShape="1">
          <a:blip r:embed="rId2"/>
          <a:srcRect/>
          <a:stretch>
            <a:fillRect/>
          </a:stretch>
        </p:blipFill>
        <p:spPr>
          <a:xfrm>
            <a:off x="9982200" y="138823"/>
            <a:ext cx="2113880" cy="73514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图片与标题" type="picTx">
  <p:cSld name="PICTURE_WITH_CAPTION_TEX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Shape 58"/>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9" name="Shape 59"/>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0" name="Shape 6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1" name="Shape 6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2" name="Shape 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spcBef>
                <a:spcPts val="0"/>
              </a:spcBef>
              <a:spcAft>
                <a:spcPts val="0"/>
              </a:spcAft>
              <a:buNone/>
            </a:pPr>
            <a:fld id="{00000000-1234-1234-1234-123412341234}" type="slidenum">
              <a:rPr lang="en-US"/>
              <a:t>‹#›</a:t>
            </a:fld>
            <a:endParaRPr lang="en-US"/>
          </a:p>
        </p:txBody>
      </p:sp>
      <p:sp>
        <p:nvSpPr>
          <p:cNvPr id="63" name="Shape 63"/>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4" name="Shape 64"/>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5" name="Shape 65"/>
          <p:cNvSpPr/>
          <p:nvPr/>
        </p:nvSpPr>
        <p:spPr>
          <a:xfrm>
            <a:off x="11620498" y="639460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6" name="Shape 66"/>
          <p:cNvSpPr txBox="1"/>
          <p:nvPr/>
        </p:nvSpPr>
        <p:spPr>
          <a:xfrm>
            <a:off x="729099" y="353674"/>
            <a:ext cx="368844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b="1">
              <a:solidFill>
                <a:srgbClr val="404040"/>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67" name="Shape 67" descr="C:\Users\Sharon-H\AppData\Local\Temp\WeChat Files\wxid_2i40uw9uei6t12_1446743587868_18.jpg"/>
          <p:cNvPicPr preferRelativeResize="0"/>
          <p:nvPr/>
        </p:nvPicPr>
        <p:blipFill rotWithShape="1">
          <a:blip r:embed="rId2"/>
          <a:srcRect/>
          <a:stretch>
            <a:fillRect/>
          </a:stretch>
        </p:blipFill>
        <p:spPr>
          <a:xfrm>
            <a:off x="9982200" y="138823"/>
            <a:ext cx="2113880" cy="73514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标题和竖排文字" type="vertTx">
  <p:cSld name="VERTICAL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Shape 7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spcBef>
                <a:spcPts val="0"/>
              </a:spcBef>
              <a:spcAft>
                <a:spcPts val="0"/>
              </a:spcAft>
              <a:buNone/>
            </a:pPr>
            <a:fld id="{00000000-1234-1234-1234-123412341234}" type="slidenum">
              <a:rPr lang="en-US"/>
              <a:t>‹#›</a:t>
            </a:fld>
            <a:endParaRPr lang="en-US"/>
          </a:p>
        </p:txBody>
      </p:sp>
      <p:sp>
        <p:nvSpPr>
          <p:cNvPr id="74" name="Shape 74"/>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5" name="Shape 75"/>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6" name="Shape 76"/>
          <p:cNvSpPr/>
          <p:nvPr/>
        </p:nvSpPr>
        <p:spPr>
          <a:xfrm>
            <a:off x="11620498" y="639460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7" name="Shape 77"/>
          <p:cNvSpPr txBox="1"/>
          <p:nvPr/>
        </p:nvSpPr>
        <p:spPr>
          <a:xfrm>
            <a:off x="729099" y="353674"/>
            <a:ext cx="368844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b="1">
              <a:solidFill>
                <a:srgbClr val="404040"/>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78" name="Shape 78" descr="C:\Users\Sharon-H\AppData\Local\Temp\WeChat Files\wxid_2i40uw9uei6t12_1446743587868_18.jpg"/>
          <p:cNvPicPr preferRelativeResize="0"/>
          <p:nvPr/>
        </p:nvPicPr>
        <p:blipFill rotWithShape="1">
          <a:blip r:embed="rId2"/>
          <a:srcRect/>
          <a:stretch>
            <a:fillRect/>
          </a:stretch>
        </p:blipFill>
        <p:spPr>
          <a:xfrm>
            <a:off x="9982200" y="138823"/>
            <a:ext cx="2113880" cy="73514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竖排标题与文本" type="vertTitleAndTx">
  <p:cSld name="VERTICAL_TITLE_AND_VERTICAL_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Shape 8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2" name="Shape 8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3" name="Shape 8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Shape 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spcBef>
                <a:spcPts val="0"/>
              </a:spcBef>
              <a:spcAft>
                <a:spcPts val="0"/>
              </a:spcAft>
              <a:buNone/>
            </a:pPr>
            <a:fld id="{00000000-1234-1234-1234-123412341234}" type="slidenum">
              <a:rPr lang="en-US"/>
              <a:t>‹#›</a:t>
            </a:fld>
            <a:endParaRPr lang="en-US"/>
          </a:p>
        </p:txBody>
      </p:sp>
      <p:sp>
        <p:nvSpPr>
          <p:cNvPr id="85" name="Shape 85"/>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 name="Shape 86"/>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7" name="Shape 87"/>
          <p:cNvSpPr/>
          <p:nvPr/>
        </p:nvSpPr>
        <p:spPr>
          <a:xfrm>
            <a:off x="11620498" y="639460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8" name="Shape 88"/>
          <p:cNvSpPr txBox="1"/>
          <p:nvPr/>
        </p:nvSpPr>
        <p:spPr>
          <a:xfrm>
            <a:off x="729099" y="353674"/>
            <a:ext cx="368844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b="1">
              <a:solidFill>
                <a:srgbClr val="404040"/>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89" name="Shape 89" descr="C:\Users\Sharon-H\AppData\Local\Temp\WeChat Files\wxid_2i40uw9uei6t12_1446743587868_18.jpg"/>
          <p:cNvPicPr preferRelativeResize="0"/>
          <p:nvPr/>
        </p:nvPicPr>
        <p:blipFill rotWithShape="1">
          <a:blip r:embed="rId2"/>
          <a:srcRect/>
          <a:stretch>
            <a:fillRect/>
          </a:stretch>
        </p:blipFill>
        <p:spPr>
          <a:xfrm>
            <a:off x="9982200" y="138823"/>
            <a:ext cx="2113880" cy="73514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空白" type="blank">
  <p:cSld name="空白">
    <p:spTree>
      <p:nvGrpSpPr>
        <p:cNvPr id="1" name="Shape 35"/>
        <p:cNvGrpSpPr/>
        <p:nvPr/>
      </p:nvGrpSpPr>
      <p:grpSpPr>
        <a:xfrm>
          <a:off x="0" y="0"/>
          <a:ext cx="0" cy="0"/>
          <a:chOff x="0" y="0"/>
          <a:chExt cx="0" cy="0"/>
        </a:xfrm>
      </p:grpSpPr>
      <p:sp>
        <p:nvSpPr>
          <p:cNvPr id="36" name="Shape 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kumimoji="0" sz="1200" b="0" i="0" u="none" strike="noStrike" kern="0" cap="none" spc="0" normalizeH="0" baseline="0" noProof="0">
              <a:ln>
                <a:noFill/>
              </a:ln>
              <a:solidFill>
                <a:srgbClr val="888888"/>
              </a:solidFill>
              <a:effectLst/>
              <a:uLnTx/>
              <a:uFillTx/>
              <a:latin typeface="Calibri" panose="020F0502020204030204"/>
              <a:sym typeface="Calibri" panose="020F0502020204030204"/>
            </a:endParaRPr>
          </a:p>
        </p:txBody>
      </p:sp>
      <p:sp>
        <p:nvSpPr>
          <p:cNvPr id="37" name="Shape 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kumimoji="0" sz="1200" b="0" i="0" u="none" strike="noStrike" kern="0" cap="none" spc="0" normalizeH="0" baseline="0" noProof="0">
              <a:ln>
                <a:noFill/>
              </a:ln>
              <a:solidFill>
                <a:srgbClr val="888888"/>
              </a:solidFill>
              <a:effectLst/>
              <a:uLnTx/>
              <a:uFillTx/>
              <a:latin typeface="Calibri" panose="020F0502020204030204"/>
              <a:sym typeface="Calibri" panose="020F0502020204030204"/>
            </a:endParaRPr>
          </a:p>
        </p:txBody>
      </p:sp>
      <p:sp>
        <p:nvSpPr>
          <p:cNvPr id="38" name="Shape 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panose="020F0502020204030204"/>
                <a:sym typeface="Calibri" panose="020F0502020204030204"/>
              </a:rPr>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t>‹#›</a:t>
            </a:fld>
            <a:endParaRPr kumimoji="0" lang="en-US" sz="1200" b="0" i="0" u="none" strike="noStrike" kern="0" cap="none" spc="0" normalizeH="0" baseline="0" noProof="0">
              <a:ln>
                <a:noFill/>
              </a:ln>
              <a:solidFill>
                <a:srgbClr val="888888"/>
              </a:solidFill>
              <a:effectLst/>
              <a:uLnTx/>
              <a:uFillTx/>
              <a:latin typeface="Calibri" panose="020F0502020204030204"/>
              <a:sym typeface="Calibri" panose="020F0502020204030204"/>
            </a:endParaRPr>
          </a:p>
        </p:txBody>
      </p:sp>
      <p:pic>
        <p:nvPicPr>
          <p:cNvPr id="39" name="Shape 39" descr="C:\Users\Sharon-H\AppData\Local\Temp\WeChat Files\wxid_2i40uw9uei6t12_1446743587868_18.jpg"/>
          <p:cNvPicPr preferRelativeResize="0"/>
          <p:nvPr/>
        </p:nvPicPr>
        <p:blipFill rotWithShape="1">
          <a:blip r:embed="rId2"/>
          <a:srcRect/>
          <a:stretch>
            <a:fillRect/>
          </a:stretch>
        </p:blipFill>
        <p:spPr>
          <a:xfrm>
            <a:off x="9982200" y="138823"/>
            <a:ext cx="2113880" cy="735147"/>
          </a:xfrm>
          <a:prstGeom prst="rect">
            <a:avLst/>
          </a:prstGeom>
          <a:noFill/>
          <a:ln>
            <a:noFill/>
          </a:ln>
        </p:spPr>
      </p:pic>
      <p:sp>
        <p:nvSpPr>
          <p:cNvPr id="40" name="Shape 40"/>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 name="Shape 41"/>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2" name="Shape 42"/>
          <p:cNvSpPr/>
          <p:nvPr/>
        </p:nvSpPr>
        <p:spPr>
          <a:xfrm>
            <a:off x="11620498" y="639460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3" name="Shape 43"/>
          <p:cNvSpPr txBox="1"/>
          <p:nvPr/>
        </p:nvSpPr>
        <p:spPr>
          <a:xfrm>
            <a:off x="729099" y="353674"/>
            <a:ext cx="3688444" cy="43088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2200" b="1" i="0" u="none" strike="noStrike" kern="0" cap="none" spc="0" normalizeH="0" baseline="0" noProof="0">
              <a:ln>
                <a:noFill/>
              </a:ln>
              <a:solidFill>
                <a:srgbClr val="404040"/>
              </a:solidFill>
              <a:effectLst/>
              <a:uLnTx/>
              <a:uFillTx/>
              <a:latin typeface="Century Gothic" panose="020B0502020202020204"/>
              <a:ea typeface="Century Gothic" panose="020B0502020202020204"/>
              <a:cs typeface="Century Gothic" panose="020B0502020202020204"/>
              <a:sym typeface="Century Gothic" panose="020B0502020202020204"/>
            </a:endParaRPr>
          </a:p>
        </p:txBody>
      </p:sp>
    </p:spTree>
    <p:extLst>
      <p:ext uri="{BB962C8B-B14F-4D97-AF65-F5344CB8AC3E}">
        <p14:creationId xmlns:p14="http://schemas.microsoft.com/office/powerpoint/2010/main" val="2748507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spcBef>
                <a:spcPts val="0"/>
              </a:spcBef>
              <a:spcAft>
                <a:spcPts val="0"/>
              </a:spcAft>
              <a:buNone/>
            </a:pPr>
            <a:fld id="{00000000-1234-1234-1234-123412341234}" type="slidenum">
              <a:rPr lang="en-US"/>
              <a:t>‹#›</a:t>
            </a:fld>
            <a:endParaRPr lang="en-US"/>
          </a:p>
        </p:txBody>
      </p:sp>
      <p:pic>
        <p:nvPicPr>
          <p:cNvPr id="2" name="图片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268968" y="0"/>
            <a:ext cx="2923032" cy="777240"/>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6.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4"/>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文本框 1"/>
          <p:cNvSpPr txBox="1"/>
          <p:nvPr/>
        </p:nvSpPr>
        <p:spPr>
          <a:xfrm>
            <a:off x="740780" y="4849792"/>
            <a:ext cx="4224759" cy="523220"/>
          </a:xfrm>
          <a:prstGeom prst="rect">
            <a:avLst/>
          </a:prstGeom>
          <a:noFill/>
        </p:spPr>
        <p:txBody>
          <a:bodyPr wrap="square" rtlCol="0">
            <a:spAutoFit/>
          </a:bodyPr>
          <a:lstStyle/>
          <a:p>
            <a:r>
              <a:rPr lang="en-US" altLang="zh-CN" sz="2800" dirty="0" smtClean="0">
                <a:solidFill>
                  <a:schemeClr val="tx1">
                    <a:lumMod val="85000"/>
                    <a:lumOff val="15000"/>
                  </a:schemeClr>
                </a:solidFill>
              </a:rPr>
              <a:t>Group one</a:t>
            </a:r>
            <a:endParaRPr lang="zh-CN" altLang="en-US" sz="2800"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lvl="0"/>
            <a:r>
              <a:rPr lang="en-US" altLang="zh-CN" sz="2200" b="1" dirty="0" smtClean="0">
                <a:solidFill>
                  <a:srgbClr val="404040"/>
                </a:solidFill>
                <a:latin typeface="Calibri" panose="020F0502020204030204" pitchFamily="34" charset="0"/>
                <a:ea typeface="微软雅黑" panose="020B0503020204020204" pitchFamily="34" charset="-122"/>
                <a:sym typeface="Century Gothic" panose="020B0502020202020204"/>
              </a:rPr>
              <a:t>Relation between time and amount</a:t>
            </a:r>
            <a:endParaRPr dirty="0">
              <a:latin typeface="Calibri" panose="020F0502020204030204" pitchFamily="34" charset="0"/>
              <a:ea typeface="微软雅黑" panose="020B0503020204020204" pitchFamily="34" charset="-122"/>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3" name="图片 2"/>
          <p:cNvPicPr>
            <a:picLocks noChangeAspect="1"/>
          </p:cNvPicPr>
          <p:nvPr/>
        </p:nvPicPr>
        <p:blipFill rotWithShape="1">
          <a:blip r:embed="rId4"/>
          <a:srcRect l="6556" t="3939" r="8157"/>
          <a:stretch>
            <a:fillRect/>
          </a:stretch>
        </p:blipFill>
        <p:spPr>
          <a:xfrm>
            <a:off x="361165" y="846547"/>
            <a:ext cx="10526793" cy="4603791"/>
          </a:xfrm>
          <a:prstGeom prst="rect">
            <a:avLst/>
          </a:prstGeom>
        </p:spPr>
      </p:pic>
      <p:sp>
        <p:nvSpPr>
          <p:cNvPr id="4" name="文本框 3"/>
          <p:cNvSpPr txBox="1"/>
          <p:nvPr/>
        </p:nvSpPr>
        <p:spPr>
          <a:xfrm>
            <a:off x="571502" y="5590447"/>
            <a:ext cx="11394060"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Ø"/>
            </a:pPr>
            <a:r>
              <a:rPr lang="en-US" altLang="zh-CN" sz="1800" dirty="0" smtClean="0">
                <a:latin typeface="Calibri" panose="020F0502020204030204" pitchFamily="34" charset="0"/>
                <a:ea typeface="微软雅黑" panose="020B0503020204020204" pitchFamily="34" charset="-122"/>
                <a:cs typeface="Times New Roman" panose="02020603050405020304" pitchFamily="18" charset="0"/>
              </a:rPr>
              <a:t>The </a:t>
            </a:r>
            <a:r>
              <a:rPr lang="en-US" altLang="zh-CN" sz="1800" dirty="0">
                <a:latin typeface="Calibri" panose="020F0502020204030204" pitchFamily="34" charset="0"/>
                <a:ea typeface="微软雅黑" panose="020B0503020204020204" pitchFamily="34" charset="-122"/>
                <a:cs typeface="Times New Roman" panose="02020603050405020304" pitchFamily="18" charset="0"/>
              </a:rPr>
              <a:t>maximum value of </a:t>
            </a:r>
            <a:r>
              <a:rPr lang="en-US" altLang="zh-CN" sz="1800" dirty="0" smtClean="0">
                <a:latin typeface="Calibri" panose="020F0502020204030204" pitchFamily="34" charset="0"/>
                <a:ea typeface="微软雅黑" panose="020B0503020204020204" pitchFamily="34" charset="-122"/>
                <a:cs typeface="Times New Roman" panose="02020603050405020304" pitchFamily="18" charset="0"/>
              </a:rPr>
              <a:t>credit card swiping </a:t>
            </a:r>
            <a:r>
              <a:rPr lang="en-US" altLang="zh-CN" sz="1800" dirty="0">
                <a:latin typeface="Calibri" panose="020F0502020204030204" pitchFamily="34" charset="0"/>
                <a:ea typeface="微软雅黑" panose="020B0503020204020204" pitchFamily="34" charset="-122"/>
                <a:cs typeface="Times New Roman" panose="02020603050405020304" pitchFamily="18" charset="0"/>
              </a:rPr>
              <a:t>is only 2125.87 US dollars</a:t>
            </a:r>
            <a:endParaRPr lang="zh-CN" altLang="en-US" sz="1800" dirty="0">
              <a:latin typeface="Calibri" panose="020F0502020204030204" pitchFamily="34"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lvl="0"/>
            <a:r>
              <a:rPr lang="en-US" altLang="zh-CN" sz="2200" b="1" dirty="0" smtClean="0">
                <a:solidFill>
                  <a:srgbClr val="404040"/>
                </a:solidFill>
                <a:latin typeface="Calibri" panose="020F0502020204030204" pitchFamily="34" charset="0"/>
                <a:ea typeface="微软雅黑" panose="020B0503020204020204" pitchFamily="34" charset="-122"/>
                <a:sym typeface="Century Gothic" panose="020B0502020202020204"/>
              </a:rPr>
              <a:t>Visualization of the distribution</a:t>
            </a:r>
            <a:endParaRPr dirty="0">
              <a:latin typeface="Calibri" panose="020F0502020204030204" pitchFamily="34" charset="0"/>
              <a:ea typeface="微软雅黑" panose="020B0503020204020204" pitchFamily="34" charset="-122"/>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6" name="图片 5" descr="图片包含 屏幕截图&#10;&#10;已生成极高可信度的说明"/>
          <p:cNvPicPr>
            <a:picLocks noChangeAspect="1"/>
          </p:cNvPicPr>
          <p:nvPr/>
        </p:nvPicPr>
        <p:blipFill>
          <a:blip r:embed="rId4"/>
          <a:stretch>
            <a:fillRect/>
          </a:stretch>
        </p:blipFill>
        <p:spPr>
          <a:xfrm>
            <a:off x="536918" y="1432883"/>
            <a:ext cx="5524498" cy="1587726"/>
          </a:xfrm>
          <a:prstGeom prst="rect">
            <a:avLst/>
          </a:prstGeom>
        </p:spPr>
      </p:pic>
      <p:pic>
        <p:nvPicPr>
          <p:cNvPr id="9" name="图片 8"/>
          <p:cNvPicPr>
            <a:picLocks noChangeAspect="1"/>
          </p:cNvPicPr>
          <p:nvPr/>
        </p:nvPicPr>
        <p:blipFill rotWithShape="1">
          <a:blip r:embed="rId5"/>
          <a:srcRect b="3274"/>
          <a:stretch>
            <a:fillRect/>
          </a:stretch>
        </p:blipFill>
        <p:spPr>
          <a:xfrm>
            <a:off x="571502" y="3098645"/>
            <a:ext cx="5455331" cy="1670966"/>
          </a:xfrm>
          <a:prstGeom prst="rect">
            <a:avLst/>
          </a:prstGeom>
        </p:spPr>
      </p:pic>
      <p:pic>
        <p:nvPicPr>
          <p:cNvPr id="10" name="图片 9"/>
          <p:cNvPicPr>
            <a:picLocks noChangeAspect="1"/>
          </p:cNvPicPr>
          <p:nvPr/>
        </p:nvPicPr>
        <p:blipFill rotWithShape="1">
          <a:blip r:embed="rId6"/>
          <a:srcRect t="2003"/>
          <a:stretch>
            <a:fillRect/>
          </a:stretch>
        </p:blipFill>
        <p:spPr>
          <a:xfrm>
            <a:off x="6600556" y="3119252"/>
            <a:ext cx="5401264" cy="1761479"/>
          </a:xfrm>
          <a:prstGeom prst="rect">
            <a:avLst/>
          </a:prstGeom>
        </p:spPr>
      </p:pic>
      <p:pic>
        <p:nvPicPr>
          <p:cNvPr id="14" name="图片 13"/>
          <p:cNvPicPr>
            <a:picLocks noChangeAspect="1"/>
          </p:cNvPicPr>
          <p:nvPr/>
        </p:nvPicPr>
        <p:blipFill rotWithShape="1">
          <a:blip r:embed="rId7"/>
          <a:srcRect t="4516"/>
          <a:stretch>
            <a:fillRect/>
          </a:stretch>
        </p:blipFill>
        <p:spPr>
          <a:xfrm>
            <a:off x="571502" y="4883088"/>
            <a:ext cx="5510099" cy="1468376"/>
          </a:xfrm>
          <a:prstGeom prst="rect">
            <a:avLst/>
          </a:prstGeom>
        </p:spPr>
      </p:pic>
      <p:pic>
        <p:nvPicPr>
          <p:cNvPr id="15" name="图片 14"/>
          <p:cNvPicPr>
            <a:picLocks noChangeAspect="1"/>
          </p:cNvPicPr>
          <p:nvPr/>
        </p:nvPicPr>
        <p:blipFill rotWithShape="1">
          <a:blip r:embed="rId8"/>
          <a:srcRect t="1200"/>
          <a:stretch>
            <a:fillRect/>
          </a:stretch>
        </p:blipFill>
        <p:spPr>
          <a:xfrm>
            <a:off x="6655324" y="4883088"/>
            <a:ext cx="5401264" cy="1533322"/>
          </a:xfrm>
          <a:prstGeom prst="rect">
            <a:avLst/>
          </a:prstGeom>
        </p:spPr>
      </p:pic>
      <p:pic>
        <p:nvPicPr>
          <p:cNvPr id="16" name="图片 15"/>
          <p:cNvPicPr>
            <a:picLocks noChangeAspect="1"/>
          </p:cNvPicPr>
          <p:nvPr/>
        </p:nvPicPr>
        <p:blipFill>
          <a:blip r:embed="rId9"/>
          <a:stretch>
            <a:fillRect/>
          </a:stretch>
        </p:blipFill>
        <p:spPr>
          <a:xfrm>
            <a:off x="6644510" y="1502525"/>
            <a:ext cx="5357310" cy="1518083"/>
          </a:xfrm>
          <a:prstGeom prst="rect">
            <a:avLst/>
          </a:prstGeom>
        </p:spPr>
      </p:pic>
      <p:sp>
        <p:nvSpPr>
          <p:cNvPr id="17" name="文本框 16"/>
          <p:cNvSpPr txBox="1"/>
          <p:nvPr/>
        </p:nvSpPr>
        <p:spPr>
          <a:xfrm>
            <a:off x="571502" y="941114"/>
            <a:ext cx="4318237"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Ø"/>
            </a:pPr>
            <a:r>
              <a:rPr lang="en-US" altLang="zh-CN" sz="1800" dirty="0" smtClean="0">
                <a:latin typeface="Calibri" panose="020F0502020204030204" pitchFamily="34" charset="0"/>
                <a:ea typeface="微软雅黑" panose="020B0503020204020204" pitchFamily="34" charset="-122"/>
                <a:cs typeface="Times New Roman" panose="02020603050405020304" pitchFamily="18" charset="0"/>
              </a:rPr>
              <a:t>Retain the important variables </a:t>
            </a:r>
            <a:endParaRPr lang="zh-CN" altLang="en-US" sz="1800" dirty="0">
              <a:latin typeface="Calibri" panose="020F0502020204030204" pitchFamily="34"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cxnSp>
        <p:nvCxnSpPr>
          <p:cNvPr id="177" name="Shape 177"/>
          <p:cNvCxnSpPr/>
          <p:nvPr/>
        </p:nvCxnSpPr>
        <p:spPr>
          <a:xfrm>
            <a:off x="822353" y="784562"/>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49"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50"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sp>
        <p:nvSpPr>
          <p:cNvPr id="6"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lvl="0"/>
            <a:r>
              <a:rPr lang="en-US" altLang="zh-CN" sz="2200" b="1" dirty="0" smtClean="0">
                <a:solidFill>
                  <a:srgbClr val="404040"/>
                </a:solidFill>
                <a:latin typeface="Calibri" panose="020F0502020204030204" pitchFamily="34" charset="0"/>
                <a:ea typeface="微软雅黑" panose="020B0503020204020204" pitchFamily="34" charset="-122"/>
                <a:sym typeface="Century Gothic" panose="020B0502020202020204"/>
              </a:rPr>
              <a:t>Visualization </a:t>
            </a:r>
            <a:r>
              <a:rPr lang="en-US" altLang="zh-CN" sz="2200" b="1" dirty="0">
                <a:solidFill>
                  <a:srgbClr val="404040"/>
                </a:solidFill>
                <a:latin typeface="Calibri" panose="020F0502020204030204" pitchFamily="34" charset="0"/>
                <a:ea typeface="微软雅黑" panose="020B0503020204020204" pitchFamily="34" charset="-122"/>
                <a:sym typeface="Century Gothic" panose="020B0502020202020204"/>
              </a:rPr>
              <a:t>of the distribution</a:t>
            </a:r>
          </a:p>
          <a:p>
            <a:pPr lvl="0"/>
            <a:endParaRPr dirty="0">
              <a:latin typeface="Calibri" panose="020F0502020204030204" pitchFamily="34" charset="0"/>
              <a:ea typeface="微软雅黑" panose="020B0503020204020204" pitchFamily="34" charset="-122"/>
            </a:endParaRPr>
          </a:p>
        </p:txBody>
      </p:sp>
      <p:sp>
        <p:nvSpPr>
          <p:cNvPr id="7" name="文本框 6"/>
          <p:cNvSpPr txBox="1"/>
          <p:nvPr/>
        </p:nvSpPr>
        <p:spPr>
          <a:xfrm>
            <a:off x="571502" y="941114"/>
            <a:ext cx="6819112"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Ø"/>
            </a:pPr>
            <a:r>
              <a:rPr lang="en-US" altLang="zh-CN" sz="1800" dirty="0" smtClean="0">
                <a:latin typeface="Calibri" panose="020F0502020204030204" pitchFamily="34" charset="0"/>
                <a:ea typeface="微软雅黑" panose="020B0503020204020204" pitchFamily="34" charset="-122"/>
                <a:cs typeface="Times New Roman" panose="02020603050405020304" pitchFamily="18" charset="0"/>
              </a:rPr>
              <a:t>Removing relative meaningless variables</a:t>
            </a:r>
            <a:endParaRPr lang="zh-CN" altLang="en-US" sz="1800" dirty="0">
              <a:latin typeface="Calibri" panose="020F0502020204030204" pitchFamily="34" charset="0"/>
              <a:ea typeface="微软雅黑" panose="020B0503020204020204" pitchFamily="34" charset="-122"/>
              <a:cs typeface="Times New Roman" panose="02020603050405020304" pitchFamily="18" charset="0"/>
            </a:endParaRPr>
          </a:p>
        </p:txBody>
      </p:sp>
      <p:pic>
        <p:nvPicPr>
          <p:cNvPr id="3" name="图片 2" descr="图片包含 屏幕截图&#10;&#10;已生成极高可信度的说明"/>
          <p:cNvPicPr>
            <a:picLocks noChangeAspect="1"/>
          </p:cNvPicPr>
          <p:nvPr/>
        </p:nvPicPr>
        <p:blipFill>
          <a:blip r:embed="rId4"/>
          <a:stretch>
            <a:fillRect/>
          </a:stretch>
        </p:blipFill>
        <p:spPr>
          <a:xfrm>
            <a:off x="639366" y="1466997"/>
            <a:ext cx="5591752" cy="1428813"/>
          </a:xfrm>
          <a:prstGeom prst="rect">
            <a:avLst/>
          </a:prstGeom>
        </p:spPr>
      </p:pic>
      <p:pic>
        <p:nvPicPr>
          <p:cNvPr id="4" name="图片 3"/>
          <p:cNvPicPr>
            <a:picLocks noChangeAspect="1"/>
          </p:cNvPicPr>
          <p:nvPr/>
        </p:nvPicPr>
        <p:blipFill>
          <a:blip r:embed="rId5"/>
          <a:stretch>
            <a:fillRect/>
          </a:stretch>
        </p:blipFill>
        <p:spPr>
          <a:xfrm>
            <a:off x="6625971" y="1420116"/>
            <a:ext cx="5285437" cy="1522573"/>
          </a:xfrm>
          <a:prstGeom prst="rect">
            <a:avLst/>
          </a:prstGeom>
        </p:spPr>
      </p:pic>
      <p:pic>
        <p:nvPicPr>
          <p:cNvPr id="5" name="图片 4"/>
          <p:cNvPicPr>
            <a:picLocks noChangeAspect="1"/>
          </p:cNvPicPr>
          <p:nvPr/>
        </p:nvPicPr>
        <p:blipFill>
          <a:blip r:embed="rId6"/>
          <a:stretch>
            <a:fillRect/>
          </a:stretch>
        </p:blipFill>
        <p:spPr>
          <a:xfrm>
            <a:off x="639366" y="3052361"/>
            <a:ext cx="5591752" cy="1522573"/>
          </a:xfrm>
          <a:prstGeom prst="rect">
            <a:avLst/>
          </a:prstGeom>
        </p:spPr>
      </p:pic>
      <p:pic>
        <p:nvPicPr>
          <p:cNvPr id="9" name="图片 8" descr="图片包含 物体&#10;&#10;已生成高可信度的说明"/>
          <p:cNvPicPr>
            <a:picLocks noChangeAspect="1"/>
          </p:cNvPicPr>
          <p:nvPr/>
        </p:nvPicPr>
        <p:blipFill>
          <a:blip r:embed="rId7"/>
          <a:stretch>
            <a:fillRect/>
          </a:stretch>
        </p:blipFill>
        <p:spPr>
          <a:xfrm>
            <a:off x="6661906" y="3016681"/>
            <a:ext cx="5253574" cy="1593932"/>
          </a:xfrm>
          <a:prstGeom prst="rect">
            <a:avLst/>
          </a:prstGeom>
        </p:spPr>
      </p:pic>
      <p:pic>
        <p:nvPicPr>
          <p:cNvPr id="11" name="图片 10" descr="图片包含 地图, 文字&#10;&#10;已生成高可信度的说明"/>
          <p:cNvPicPr>
            <a:picLocks noChangeAspect="1"/>
          </p:cNvPicPr>
          <p:nvPr/>
        </p:nvPicPr>
        <p:blipFill>
          <a:blip r:embed="rId8"/>
          <a:stretch>
            <a:fillRect/>
          </a:stretch>
        </p:blipFill>
        <p:spPr>
          <a:xfrm>
            <a:off x="611982" y="4777483"/>
            <a:ext cx="5659616" cy="1522566"/>
          </a:xfrm>
          <a:prstGeom prst="rect">
            <a:avLst/>
          </a:prstGeom>
        </p:spPr>
      </p:pic>
      <p:pic>
        <p:nvPicPr>
          <p:cNvPr id="12" name="图片 11"/>
          <p:cNvPicPr>
            <a:picLocks noChangeAspect="1"/>
          </p:cNvPicPr>
          <p:nvPr/>
        </p:nvPicPr>
        <p:blipFill>
          <a:blip r:embed="rId9"/>
          <a:stretch>
            <a:fillRect/>
          </a:stretch>
        </p:blipFill>
        <p:spPr>
          <a:xfrm>
            <a:off x="6592091" y="4731485"/>
            <a:ext cx="5393204" cy="152257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Shape 174"/>
          <p:cNvSpPr txBox="1"/>
          <p:nvPr/>
        </p:nvSpPr>
        <p:spPr>
          <a:xfrm>
            <a:off x="737565" y="353675"/>
            <a:ext cx="10616235" cy="430887"/>
          </a:xfrm>
          <a:prstGeom prst="rect">
            <a:avLst/>
          </a:prstGeom>
          <a:noFill/>
          <a:ln>
            <a:noFill/>
          </a:ln>
        </p:spPr>
        <p:txBody>
          <a:bodyPr spcFirstLastPara="1" wrap="square" lIns="91425" tIns="45700" rIns="91425" bIns="45700" anchor="t" anchorCtr="0">
            <a:noAutofit/>
          </a:bodyPr>
          <a:lstStyle/>
          <a:p>
            <a:pPr lvl="0"/>
            <a:r>
              <a:rPr lang="en-US" altLang="zh-CN" sz="2200" b="1" dirty="0" smtClean="0">
                <a:solidFill>
                  <a:srgbClr val="404040"/>
                </a:solidFill>
                <a:latin typeface="Calibri" panose="020F0502020204030204" pitchFamily="34" charset="0"/>
                <a:ea typeface="微软雅黑" panose="020B0503020204020204" pitchFamily="34" charset="-122"/>
                <a:sym typeface="Century Gothic" panose="020B0502020202020204"/>
              </a:rPr>
              <a:t>Dimensionality reduction via PCA</a:t>
            </a:r>
            <a:endParaRPr lang="zh-CN" altLang="en-US" sz="2400" dirty="0">
              <a:latin typeface="Calibri" panose="020F0502020204030204" pitchFamily="34" charset="0"/>
              <a:ea typeface="微软雅黑" panose="020B0503020204020204" pitchFamily="34" charset="-122"/>
            </a:endParaRPr>
          </a:p>
        </p:txBody>
      </p:sp>
      <p:cxnSp>
        <p:nvCxnSpPr>
          <p:cNvPr id="177" name="Shape 177"/>
          <p:cNvCxnSpPr/>
          <p:nvPr/>
        </p:nvCxnSpPr>
        <p:spPr>
          <a:xfrm>
            <a:off x="822353" y="784562"/>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49"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50"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6" name="图片 5"/>
          <p:cNvPicPr>
            <a:picLocks noChangeAspect="1"/>
          </p:cNvPicPr>
          <p:nvPr/>
        </p:nvPicPr>
        <p:blipFill rotWithShape="1">
          <a:blip r:embed="rId4"/>
          <a:srcRect l="5675" t="7439" r="1412"/>
          <a:stretch>
            <a:fillRect/>
          </a:stretch>
        </p:blipFill>
        <p:spPr>
          <a:xfrm>
            <a:off x="227029" y="1209695"/>
            <a:ext cx="5529943" cy="4270173"/>
          </a:xfrm>
          <a:prstGeom prst="rect">
            <a:avLst/>
          </a:prstGeom>
        </p:spPr>
      </p:pic>
      <p:sp>
        <p:nvSpPr>
          <p:cNvPr id="7" name="文本框 6"/>
          <p:cNvSpPr txBox="1"/>
          <p:nvPr/>
        </p:nvSpPr>
        <p:spPr>
          <a:xfrm>
            <a:off x="737565" y="5408400"/>
            <a:ext cx="4667028" cy="646331"/>
          </a:xfrm>
          <a:prstGeom prst="rect">
            <a:avLst/>
          </a:prstGeom>
          <a:noFill/>
        </p:spPr>
        <p:txBody>
          <a:bodyPr wrap="square" rtlCol="0">
            <a:spAutoFit/>
          </a:bodyPr>
          <a:lstStyle/>
          <a:p>
            <a:r>
              <a:rPr lang="en-US" altLang="zh-CN" sz="1800" dirty="0" smtClean="0">
                <a:latin typeface="Calibri" panose="020F0502020204030204" pitchFamily="34" charset="0"/>
                <a:ea typeface="微软雅黑" panose="020B0503020204020204" pitchFamily="34" charset="-122"/>
                <a:cs typeface="Times New Roman" panose="02020603050405020304" pitchFamily="18" charset="0"/>
              </a:rPr>
              <a:t>When the amount of data is large, there exists serious class overlapping.</a:t>
            </a:r>
            <a:endParaRPr lang="zh-CN" altLang="en-US" sz="1800" dirty="0">
              <a:latin typeface="Calibri" panose="020F0502020204030204" pitchFamily="34" charset="0"/>
              <a:ea typeface="微软雅黑" panose="020B0503020204020204" pitchFamily="34" charset="-122"/>
              <a:cs typeface="Times New Roman" panose="02020603050405020304" pitchFamily="18" charset="0"/>
            </a:endParaRPr>
          </a:p>
        </p:txBody>
      </p:sp>
      <p:pic>
        <p:nvPicPr>
          <p:cNvPr id="9" name="图片 8" descr="图片包含 地图&#10;&#10;已生成极高可信度的说明"/>
          <p:cNvPicPr>
            <a:picLocks noChangeAspect="1"/>
          </p:cNvPicPr>
          <p:nvPr/>
        </p:nvPicPr>
        <p:blipFill rotWithShape="1">
          <a:blip r:embed="rId5"/>
          <a:srcRect l="3724" t="6829" r="2928"/>
          <a:stretch>
            <a:fillRect/>
          </a:stretch>
        </p:blipFill>
        <p:spPr>
          <a:xfrm>
            <a:off x="6464215" y="1203939"/>
            <a:ext cx="5608949" cy="4198705"/>
          </a:xfrm>
          <a:prstGeom prst="rect">
            <a:avLst/>
          </a:prstGeom>
        </p:spPr>
      </p:pic>
      <p:sp>
        <p:nvSpPr>
          <p:cNvPr id="16" name="箭头: 下 15"/>
          <p:cNvSpPr/>
          <p:nvPr/>
        </p:nvSpPr>
        <p:spPr>
          <a:xfrm rot="16200000">
            <a:off x="5878765" y="2667891"/>
            <a:ext cx="333833" cy="936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endParaRPr>
          </a:p>
        </p:txBody>
      </p:sp>
      <p:sp>
        <p:nvSpPr>
          <p:cNvPr id="12" name="文本框 11"/>
          <p:cNvSpPr txBox="1"/>
          <p:nvPr/>
        </p:nvSpPr>
        <p:spPr>
          <a:xfrm>
            <a:off x="5288124" y="2692458"/>
            <a:ext cx="1644939" cy="276999"/>
          </a:xfrm>
          <a:prstGeom prst="rect">
            <a:avLst/>
          </a:prstGeom>
          <a:noFill/>
        </p:spPr>
        <p:txBody>
          <a:bodyPr wrap="square" rtlCol="0">
            <a:spAutoFit/>
          </a:bodyPr>
          <a:lstStyle/>
          <a:p>
            <a:r>
              <a:rPr lang="en-US" altLang="zh-CN" sz="1200" dirty="0" smtClean="0">
                <a:latin typeface="Calibri" panose="020F0502020204030204" pitchFamily="34" charset="0"/>
                <a:ea typeface="微软雅黑" panose="020B0503020204020204" pitchFamily="34" charset="-122"/>
                <a:cs typeface="Times New Roman" panose="02020603050405020304" pitchFamily="18" charset="0"/>
              </a:rPr>
              <a:t>After collecting sample</a:t>
            </a:r>
            <a:endParaRPr lang="zh-CN" altLang="en-US" sz="1200" dirty="0">
              <a:latin typeface="Calibri" panose="020F0502020204030204" pitchFamily="34"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Shape 174"/>
          <p:cNvSpPr txBox="1"/>
          <p:nvPr/>
        </p:nvSpPr>
        <p:spPr>
          <a:xfrm>
            <a:off x="737565" y="353675"/>
            <a:ext cx="10616235" cy="430887"/>
          </a:xfrm>
          <a:prstGeom prst="rect">
            <a:avLst/>
          </a:prstGeom>
          <a:noFill/>
          <a:ln>
            <a:noFill/>
          </a:ln>
        </p:spPr>
        <p:txBody>
          <a:bodyPr spcFirstLastPara="1" wrap="square" lIns="91425" tIns="45700" rIns="91425" bIns="45700" anchor="t" anchorCtr="0">
            <a:noAutofit/>
          </a:bodyPr>
          <a:lstStyle/>
          <a:p>
            <a:pPr lvl="0"/>
            <a:r>
              <a:rPr lang="en-US" altLang="zh-CN" sz="2200" b="1" dirty="0">
                <a:solidFill>
                  <a:srgbClr val="404040"/>
                </a:solidFill>
                <a:latin typeface="Calibri" panose="020F0502020204030204" pitchFamily="34" charset="0"/>
                <a:ea typeface="微软雅黑" panose="020B0503020204020204" pitchFamily="34" charset="-122"/>
                <a:sym typeface="Century Gothic" panose="020B0502020202020204"/>
              </a:rPr>
              <a:t>Dimensionality reduction via </a:t>
            </a:r>
            <a:r>
              <a:rPr lang="en-US" altLang="zh-CN" sz="2200" b="1" dirty="0" smtClean="0">
                <a:solidFill>
                  <a:srgbClr val="404040"/>
                </a:solidFill>
                <a:latin typeface="Calibri" panose="020F0502020204030204" pitchFamily="34" charset="0"/>
                <a:ea typeface="微软雅黑" panose="020B0503020204020204" pitchFamily="34" charset="-122"/>
                <a:sym typeface="Century Gothic" panose="020B0502020202020204"/>
              </a:rPr>
              <a:t>T-SNE</a:t>
            </a:r>
            <a:endParaRPr lang="zh-CN" altLang="en-US" sz="2400" dirty="0">
              <a:latin typeface="Calibri" panose="020F0502020204030204" pitchFamily="34" charset="0"/>
              <a:ea typeface="微软雅黑" panose="020B0503020204020204" pitchFamily="34" charset="-122"/>
            </a:endParaRPr>
          </a:p>
        </p:txBody>
      </p:sp>
      <p:cxnSp>
        <p:nvCxnSpPr>
          <p:cNvPr id="177" name="Shape 177"/>
          <p:cNvCxnSpPr/>
          <p:nvPr/>
        </p:nvCxnSpPr>
        <p:spPr>
          <a:xfrm>
            <a:off x="822353" y="784562"/>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49"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50"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4" name="图片 3" descr="图片包含 屏幕截图&#10;&#10;已生成高可信度的说明"/>
          <p:cNvPicPr>
            <a:picLocks noChangeAspect="1"/>
          </p:cNvPicPr>
          <p:nvPr/>
        </p:nvPicPr>
        <p:blipFill>
          <a:blip r:embed="rId4"/>
          <a:stretch>
            <a:fillRect/>
          </a:stretch>
        </p:blipFill>
        <p:spPr>
          <a:xfrm>
            <a:off x="15915" y="1137321"/>
            <a:ext cx="5691569" cy="4389129"/>
          </a:xfrm>
          <a:prstGeom prst="rect">
            <a:avLst/>
          </a:prstGeom>
        </p:spPr>
      </p:pic>
      <p:sp>
        <p:nvSpPr>
          <p:cNvPr id="13" name="箭头: 下 12"/>
          <p:cNvSpPr/>
          <p:nvPr/>
        </p:nvSpPr>
        <p:spPr>
          <a:xfrm rot="16200000">
            <a:off x="5860976" y="2696487"/>
            <a:ext cx="333833" cy="936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endParaRPr>
          </a:p>
        </p:txBody>
      </p:sp>
      <p:pic>
        <p:nvPicPr>
          <p:cNvPr id="11" name="图片 10" descr="图片包含 地图, 文字&#10;&#10;已生成极高可信度的说明"/>
          <p:cNvPicPr>
            <a:picLocks noChangeAspect="1"/>
          </p:cNvPicPr>
          <p:nvPr/>
        </p:nvPicPr>
        <p:blipFill rotWithShape="1">
          <a:blip r:embed="rId5"/>
          <a:srcRect l="16991" t="11632" r="9254" b="4965"/>
          <a:stretch>
            <a:fillRect/>
          </a:stretch>
        </p:blipFill>
        <p:spPr>
          <a:xfrm>
            <a:off x="6847183" y="1797356"/>
            <a:ext cx="5192687" cy="3263288"/>
          </a:xfrm>
          <a:prstGeom prst="rect">
            <a:avLst/>
          </a:prstGeom>
        </p:spPr>
      </p:pic>
      <p:sp>
        <p:nvSpPr>
          <p:cNvPr id="18" name="文本框 17"/>
          <p:cNvSpPr txBox="1"/>
          <p:nvPr/>
        </p:nvSpPr>
        <p:spPr>
          <a:xfrm>
            <a:off x="541206" y="5492053"/>
            <a:ext cx="5166278" cy="369332"/>
          </a:xfrm>
          <a:prstGeom prst="rect">
            <a:avLst/>
          </a:prstGeom>
          <a:noFill/>
        </p:spPr>
        <p:txBody>
          <a:bodyPr wrap="square" rtlCol="0">
            <a:spAutoFit/>
          </a:bodyPr>
          <a:lstStyle/>
          <a:p>
            <a:r>
              <a:rPr lang="en-US" altLang="zh-CN" sz="1800" dirty="0" smtClean="0">
                <a:latin typeface="Calibri" panose="020F0502020204030204" pitchFamily="34" charset="0"/>
                <a:ea typeface="微软雅黑" panose="020B0503020204020204" pitchFamily="34" charset="-122"/>
                <a:cs typeface="Times New Roman" panose="02020603050405020304" pitchFamily="18" charset="0"/>
              </a:rPr>
              <a:t>This method better differentiate the two sample.</a:t>
            </a:r>
            <a:endParaRPr lang="zh-CN" altLang="en-US" sz="1800" dirty="0">
              <a:latin typeface="Calibri" panose="020F0502020204030204" pitchFamily="34" charset="0"/>
              <a:ea typeface="微软雅黑" panose="020B0503020204020204" pitchFamily="34" charset="-122"/>
              <a:cs typeface="Times New Roman" panose="02020603050405020304" pitchFamily="18" charset="0"/>
            </a:endParaRPr>
          </a:p>
        </p:txBody>
      </p:sp>
      <p:sp>
        <p:nvSpPr>
          <p:cNvPr id="19" name="文本框 18"/>
          <p:cNvSpPr txBox="1"/>
          <p:nvPr/>
        </p:nvSpPr>
        <p:spPr>
          <a:xfrm>
            <a:off x="5442856" y="2563998"/>
            <a:ext cx="1854938" cy="369332"/>
          </a:xfrm>
          <a:prstGeom prst="rect">
            <a:avLst/>
          </a:prstGeom>
          <a:noFill/>
        </p:spPr>
        <p:txBody>
          <a:bodyPr wrap="square" rtlCol="0">
            <a:spAutoFit/>
          </a:bodyPr>
          <a:lstStyle/>
          <a:p>
            <a:r>
              <a:rPr lang="en-US" altLang="zh-CN" sz="1800" dirty="0">
                <a:latin typeface="Calibri" panose="020F0502020204030204" pitchFamily="34" charset="0"/>
                <a:ea typeface="微软雅黑" panose="020B0503020204020204" pitchFamily="34" charset="-122"/>
                <a:cs typeface="Times New Roman" panose="02020603050405020304" pitchFamily="18" charset="0"/>
              </a:rPr>
              <a:t>3D</a:t>
            </a:r>
            <a:r>
              <a:rPr lang="zh-CN" altLang="en-US" sz="1800" dirty="0">
                <a:latin typeface="Calibri" panose="020F0502020204030204" pitchFamily="34" charset="0"/>
                <a:ea typeface="微软雅黑" panose="020B0503020204020204" pitchFamily="34" charset="-122"/>
                <a:cs typeface="Times New Roman" panose="02020603050405020304" pitchFamily="18" charset="0"/>
              </a:rPr>
              <a:t>可视化</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srcRect b="14883"/>
          <a:stretch>
            <a:fillRect/>
          </a:stretch>
        </p:blipFill>
        <p:spPr>
          <a:xfrm>
            <a:off x="0" y="-22139"/>
            <a:ext cx="12192000" cy="6918239"/>
          </a:xfrm>
          <a:prstGeom prst="rect">
            <a:avLst/>
          </a:prstGeom>
          <a:noFill/>
          <a:ln>
            <a:noFill/>
          </a:ln>
        </p:spPr>
      </p:pic>
      <p:sp>
        <p:nvSpPr>
          <p:cNvPr id="189" name="Shape 189"/>
          <p:cNvSpPr/>
          <p:nvPr/>
        </p:nvSpPr>
        <p:spPr>
          <a:xfrm>
            <a:off x="219315" y="285750"/>
            <a:ext cx="11753370" cy="6286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90" name="Shape 190"/>
          <p:cNvSpPr/>
          <p:nvPr/>
        </p:nvSpPr>
        <p:spPr>
          <a:xfrm>
            <a:off x="527957" y="603250"/>
            <a:ext cx="11136086" cy="5651500"/>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92" name="Shape 192"/>
          <p:cNvSpPr/>
          <p:nvPr/>
        </p:nvSpPr>
        <p:spPr>
          <a:xfrm>
            <a:off x="4425024" y="2901837"/>
            <a:ext cx="938734" cy="938732"/>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93" name="Shape 193"/>
          <p:cNvSpPr/>
          <p:nvPr/>
        </p:nvSpPr>
        <p:spPr>
          <a:xfrm>
            <a:off x="2329271" y="3161206"/>
            <a:ext cx="397262" cy="476714"/>
          </a:xfrm>
          <a:custGeom>
            <a:avLst/>
            <a:gdLst/>
            <a:ahLst/>
            <a:cxnLst/>
            <a:rect l="0" t="0" r="0" b="0"/>
            <a:pathLst>
              <a:path w="517" h="619" extrusionOk="0">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94" name="Shape 194"/>
          <p:cNvSpPr txBox="1"/>
          <p:nvPr/>
        </p:nvSpPr>
        <p:spPr>
          <a:xfrm>
            <a:off x="3885726"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The Rat Clip </a:t>
            </a:r>
            <a:endParaRPr kumimoji="0" lang="en-US" altLang="zh-CN" sz="24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cxnSp>
        <p:nvCxnSpPr>
          <p:cNvPr id="196" name="Shape 196"/>
          <p:cNvCxnSpPr/>
          <p:nvPr/>
        </p:nvCxnSpPr>
        <p:spPr>
          <a:xfrm>
            <a:off x="367012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197" name="Shape 197"/>
          <p:cNvCxnSpPr/>
          <p:nvPr/>
        </p:nvCxnSpPr>
        <p:spPr>
          <a:xfrm>
            <a:off x="604756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198" name="Shape 198"/>
          <p:cNvCxnSpPr/>
          <p:nvPr/>
        </p:nvCxnSpPr>
        <p:spPr>
          <a:xfrm>
            <a:off x="8455480" y="3020786"/>
            <a:ext cx="0" cy="1155700"/>
          </a:xfrm>
          <a:prstGeom prst="straightConnector1">
            <a:avLst/>
          </a:prstGeom>
          <a:noFill/>
          <a:ln w="9525" cap="flat" cmpd="sng">
            <a:solidFill>
              <a:srgbClr val="F2F2F2"/>
            </a:solidFill>
            <a:prstDash val="solid"/>
            <a:miter lim="800000"/>
            <a:headEnd type="none" w="sm" len="sm"/>
            <a:tailEnd type="none" w="sm" len="sm"/>
          </a:ln>
        </p:spPr>
      </p:cxnSp>
      <p:sp>
        <p:nvSpPr>
          <p:cNvPr id="199" name="Shape 199"/>
          <p:cNvSpPr/>
          <p:nvPr/>
        </p:nvSpPr>
        <p:spPr>
          <a:xfrm>
            <a:off x="4667999" y="3161206"/>
            <a:ext cx="498072" cy="366595"/>
          </a:xfrm>
          <a:custGeom>
            <a:avLst/>
            <a:gdLst/>
            <a:ahLst/>
            <a:cxnLst/>
            <a:rect l="0" t="0" r="0" b="0"/>
            <a:pathLst>
              <a:path w="498" h="435" extrusionOk="0">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rgbClr val="C00000"/>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00" name="Shape 200"/>
          <p:cNvSpPr txBox="1"/>
          <p:nvPr/>
        </p:nvSpPr>
        <p:spPr>
          <a:xfrm>
            <a:off x="1514226"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smtClean="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Plague </a:t>
            </a:r>
            <a:r>
              <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Flood</a:t>
            </a:r>
            <a:endParaRPr kumimoji="0"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sp>
        <p:nvSpPr>
          <p:cNvPr id="201" name="Shape 201"/>
          <p:cNvSpPr/>
          <p:nvPr/>
        </p:nvSpPr>
        <p:spPr>
          <a:xfrm>
            <a:off x="6828242" y="2901837"/>
            <a:ext cx="938734" cy="93873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02" name="Shape 202"/>
          <p:cNvSpPr/>
          <p:nvPr/>
        </p:nvSpPr>
        <p:spPr>
          <a:xfrm>
            <a:off x="9236161" y="2901526"/>
            <a:ext cx="938734" cy="93873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03" name="Shape 203"/>
          <p:cNvSpPr txBox="1"/>
          <p:nvPr/>
        </p:nvSpPr>
        <p:spPr>
          <a:xfrm>
            <a:off x="6244991"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smtClean="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Rat </a:t>
            </a:r>
            <a:r>
              <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Poison</a:t>
            </a:r>
            <a:endParaRPr kumimoji="0"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sp>
        <p:nvSpPr>
          <p:cNvPr id="204" name="Shape 204"/>
          <p:cNvSpPr txBox="1"/>
          <p:nvPr/>
        </p:nvSpPr>
        <p:spPr>
          <a:xfrm>
            <a:off x="8748343"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smtClean="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Two-pronged</a:t>
            </a:r>
            <a:endPar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grpSp>
        <p:nvGrpSpPr>
          <p:cNvPr id="205" name="Shape 205"/>
          <p:cNvGrpSpPr/>
          <p:nvPr/>
        </p:nvGrpSpPr>
        <p:grpSpPr>
          <a:xfrm>
            <a:off x="2023173" y="2900524"/>
            <a:ext cx="936000" cy="936000"/>
            <a:chOff x="1286827" y="1170191"/>
            <a:chExt cx="936000" cy="936000"/>
          </a:xfrm>
        </p:grpSpPr>
        <p:sp>
          <p:nvSpPr>
            <p:cNvPr id="206" name="Shape 206"/>
            <p:cNvSpPr/>
            <p:nvPr/>
          </p:nvSpPr>
          <p:spPr>
            <a:xfrm>
              <a:off x="1286827" y="1170191"/>
              <a:ext cx="936000" cy="9360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07" name="Shape 207"/>
            <p:cNvSpPr/>
            <p:nvPr/>
          </p:nvSpPr>
          <p:spPr>
            <a:xfrm>
              <a:off x="1479630" y="1444385"/>
              <a:ext cx="542176" cy="387612"/>
            </a:xfrm>
            <a:custGeom>
              <a:avLst/>
              <a:gdLst/>
              <a:ahLst/>
              <a:cxnLst/>
              <a:rect l="0" t="0" r="0" b="0"/>
              <a:pathLst>
                <a:path w="497" h="382" extrusionOk="0">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F2F2F2"/>
            </a:solidFill>
            <a:ln w="19050" cap="flat" cmpd="sng">
              <a:solidFill>
                <a:srgbClr val="FFFFFF"/>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grpSp>
      <p:sp>
        <p:nvSpPr>
          <p:cNvPr id="208" name="Shape 208"/>
          <p:cNvSpPr/>
          <p:nvPr/>
        </p:nvSpPr>
        <p:spPr>
          <a:xfrm>
            <a:off x="9435335" y="3114270"/>
            <a:ext cx="484629" cy="460465"/>
          </a:xfrm>
          <a:custGeom>
            <a:avLst/>
            <a:gdLst/>
            <a:ahLst/>
            <a:cxnLst/>
            <a:rect l="0" t="0" r="0" b="0"/>
            <a:pathLst>
              <a:path w="497" h="480" extrusionOk="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rgbClr val="F2F2F2"/>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09" name="Shape 209"/>
          <p:cNvSpPr/>
          <p:nvPr/>
        </p:nvSpPr>
        <p:spPr>
          <a:xfrm>
            <a:off x="7035274" y="3233285"/>
            <a:ext cx="495452" cy="329045"/>
          </a:xfrm>
          <a:custGeom>
            <a:avLst/>
            <a:gdLst/>
            <a:ahLst/>
            <a:cxnLst/>
            <a:rect l="0" t="0" r="0" b="0"/>
            <a:pathLst>
              <a:path w="497" h="400" extrusionOk="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rgbClr val="F2F2F2"/>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4" name="Shape 283"/>
          <p:cNvSpPr txBox="1"/>
          <p:nvPr/>
        </p:nvSpPr>
        <p:spPr>
          <a:xfrm>
            <a:off x="4667999" y="1429507"/>
            <a:ext cx="3783279" cy="830997"/>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4800" b="1" i="0" u="none" strike="noStrike" kern="0" cap="none" spc="0" normalizeH="0" baseline="0" noProof="0" dirty="0">
                <a:ln>
                  <a:noFill/>
                </a:ln>
                <a:solidFill>
                  <a:srgbClr val="C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CONTENTS</a:t>
            </a:r>
            <a:endParaRPr kumimoji="0" sz="4800" b="1" i="0" u="none" strike="noStrike" kern="0" cap="none" spc="0" normalizeH="0" baseline="0" noProof="0" dirty="0">
              <a:ln>
                <a:noFill/>
              </a:ln>
              <a:solidFill>
                <a:srgbClr val="C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Tree>
    <p:extLst>
      <p:ext uri="{BB962C8B-B14F-4D97-AF65-F5344CB8AC3E}">
        <p14:creationId xmlns:p14="http://schemas.microsoft.com/office/powerpoint/2010/main" val="4019259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rPr>
              <a:t>Logistic Regression</a:t>
            </a:r>
            <a:endParaRPr kumimoji="0" sz="14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16" name="圆角矩形 15"/>
          <p:cNvSpPr/>
          <p:nvPr/>
        </p:nvSpPr>
        <p:spPr bwMode="auto">
          <a:xfrm>
            <a:off x="802034" y="3415569"/>
            <a:ext cx="10551767" cy="3177134"/>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34" name="圆角矩形 33"/>
          <p:cNvSpPr/>
          <p:nvPr/>
        </p:nvSpPr>
        <p:spPr bwMode="auto">
          <a:xfrm>
            <a:off x="802033" y="1109909"/>
            <a:ext cx="10551767" cy="2176911"/>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29" name="矩形 28"/>
          <p:cNvSpPr/>
          <p:nvPr/>
        </p:nvSpPr>
        <p:spPr>
          <a:xfrm>
            <a:off x="963606" y="1185657"/>
            <a:ext cx="10114028" cy="418576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Logistic regression is a machine learning method used to solve binary classification (0 or 1) problems, used to estimate the likelihood of something. For example, the possibility of a user purchasing a product, the possibility of a patient suffering from a certain disease, and the possibility of an advertisement being clicked by the user.</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The result of logistic regression is not a probability value in the mathematical definition, and cannot be used directly as a probability value. This result is often used for weighted summation with other eigenvalues rather than directly multiplying.</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Odds:</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The logit function is the natural logarithm of Odds, the definition domain is [0,1], and the value domain is R:</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Sigmoid function is the inverse function of the above function</a:t>
            </a:r>
            <a:endPar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2" name="图片 1"/>
          <p:cNvPicPr>
            <a:picLocks noChangeAspect="1"/>
          </p:cNvPicPr>
          <p:nvPr/>
        </p:nvPicPr>
        <p:blipFill rotWithShape="1">
          <a:blip r:embed="rId4"/>
          <a:srcRect t="23751" b="9555"/>
          <a:stretch>
            <a:fillRect/>
          </a:stretch>
        </p:blipFill>
        <p:spPr>
          <a:xfrm>
            <a:off x="4423059" y="2601531"/>
            <a:ext cx="2409825" cy="641610"/>
          </a:xfrm>
          <a:prstGeom prst="rect">
            <a:avLst/>
          </a:prstGeom>
        </p:spPr>
      </p:pic>
      <p:pic>
        <p:nvPicPr>
          <p:cNvPr id="3" name="图片 2"/>
          <p:cNvPicPr>
            <a:picLocks noChangeAspect="1"/>
          </p:cNvPicPr>
          <p:nvPr/>
        </p:nvPicPr>
        <p:blipFill>
          <a:blip r:embed="rId5"/>
          <a:stretch>
            <a:fillRect/>
          </a:stretch>
        </p:blipFill>
        <p:spPr>
          <a:xfrm>
            <a:off x="2763730" y="3956208"/>
            <a:ext cx="4924425" cy="742950"/>
          </a:xfrm>
          <a:prstGeom prst="rect">
            <a:avLst/>
          </a:prstGeom>
        </p:spPr>
      </p:pic>
      <p:pic>
        <p:nvPicPr>
          <p:cNvPr id="17" name="图片 16"/>
          <p:cNvPicPr>
            <a:picLocks noChangeAspect="1"/>
          </p:cNvPicPr>
          <p:nvPr/>
        </p:nvPicPr>
        <p:blipFill>
          <a:blip r:embed="rId6"/>
          <a:stretch>
            <a:fillRect/>
          </a:stretch>
        </p:blipFill>
        <p:spPr>
          <a:xfrm>
            <a:off x="4999420" y="5478806"/>
            <a:ext cx="2428875" cy="1047750"/>
          </a:xfrm>
          <a:prstGeom prst="rect">
            <a:avLst/>
          </a:prstGeom>
        </p:spPr>
      </p:pic>
      <p:pic>
        <p:nvPicPr>
          <p:cNvPr id="18" name="图片 17"/>
          <p:cNvPicPr>
            <a:picLocks noChangeAspect="1"/>
          </p:cNvPicPr>
          <p:nvPr/>
        </p:nvPicPr>
        <p:blipFill rotWithShape="1">
          <a:blip r:embed="rId7"/>
          <a:srcRect l="5965" t="9707" r="5776" b="4877"/>
          <a:stretch>
            <a:fillRect/>
          </a:stretch>
        </p:blipFill>
        <p:spPr>
          <a:xfrm>
            <a:off x="7824711" y="4327683"/>
            <a:ext cx="2887958" cy="1897802"/>
          </a:xfrm>
          <a:prstGeom prst="rect">
            <a:avLst/>
          </a:prstGeom>
        </p:spPr>
      </p:pic>
    </p:spTree>
    <p:extLst>
      <p:ext uri="{BB962C8B-B14F-4D97-AF65-F5344CB8AC3E}">
        <p14:creationId xmlns:p14="http://schemas.microsoft.com/office/powerpoint/2010/main" val="23287685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39821"/>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rPr>
              <a:t>Logistic Regression</a:t>
            </a:r>
            <a:endParaRPr kumimoji="0" sz="14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34" name="圆角矩形 33"/>
          <p:cNvSpPr/>
          <p:nvPr/>
        </p:nvSpPr>
        <p:spPr bwMode="auto">
          <a:xfrm>
            <a:off x="802033" y="1109909"/>
            <a:ext cx="10551767" cy="5534079"/>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29" name="矩形 28"/>
          <p:cNvSpPr/>
          <p:nvPr/>
        </p:nvSpPr>
        <p:spPr>
          <a:xfrm>
            <a:off x="963606" y="1185657"/>
            <a:ext cx="10114028" cy="5355312"/>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Conditional function form of logistic regression</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Assuming</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Likelihood function</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Log-likelihood function</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Logistic regression usually uses the gradient descent method and Newton method to find the extreme value</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7" name="图片 6"/>
          <p:cNvPicPr>
            <a:picLocks noChangeAspect="1"/>
          </p:cNvPicPr>
          <p:nvPr/>
        </p:nvPicPr>
        <p:blipFill>
          <a:blip r:embed="rId4"/>
          <a:stretch>
            <a:fillRect/>
          </a:stretch>
        </p:blipFill>
        <p:spPr>
          <a:xfrm>
            <a:off x="7181659" y="1166883"/>
            <a:ext cx="3895975" cy="854449"/>
          </a:xfrm>
          <a:prstGeom prst="rect">
            <a:avLst/>
          </a:prstGeom>
        </p:spPr>
      </p:pic>
      <p:pic>
        <p:nvPicPr>
          <p:cNvPr id="9" name="图片 8"/>
          <p:cNvPicPr>
            <a:picLocks noChangeAspect="1"/>
          </p:cNvPicPr>
          <p:nvPr/>
        </p:nvPicPr>
        <p:blipFill>
          <a:blip r:embed="rId5"/>
          <a:stretch>
            <a:fillRect/>
          </a:stretch>
        </p:blipFill>
        <p:spPr>
          <a:xfrm>
            <a:off x="3660533" y="2254238"/>
            <a:ext cx="4295775" cy="533400"/>
          </a:xfrm>
          <a:prstGeom prst="rect">
            <a:avLst/>
          </a:prstGeom>
        </p:spPr>
      </p:pic>
      <p:pic>
        <p:nvPicPr>
          <p:cNvPr id="10" name="图片 9"/>
          <p:cNvPicPr>
            <a:picLocks noChangeAspect="1"/>
          </p:cNvPicPr>
          <p:nvPr/>
        </p:nvPicPr>
        <p:blipFill>
          <a:blip r:embed="rId6"/>
          <a:stretch>
            <a:fillRect/>
          </a:stretch>
        </p:blipFill>
        <p:spPr>
          <a:xfrm>
            <a:off x="4648884" y="3059927"/>
            <a:ext cx="3438525" cy="752475"/>
          </a:xfrm>
          <a:prstGeom prst="rect">
            <a:avLst/>
          </a:prstGeom>
        </p:spPr>
      </p:pic>
      <p:pic>
        <p:nvPicPr>
          <p:cNvPr id="11" name="图片 10"/>
          <p:cNvPicPr>
            <a:picLocks noChangeAspect="1"/>
          </p:cNvPicPr>
          <p:nvPr/>
        </p:nvPicPr>
        <p:blipFill>
          <a:blip r:embed="rId7"/>
          <a:stretch>
            <a:fillRect/>
          </a:stretch>
        </p:blipFill>
        <p:spPr>
          <a:xfrm>
            <a:off x="4075308" y="3922348"/>
            <a:ext cx="4585678" cy="1875551"/>
          </a:xfrm>
          <a:prstGeom prst="rect">
            <a:avLst/>
          </a:prstGeom>
        </p:spPr>
      </p:pic>
    </p:spTree>
    <p:extLst>
      <p:ext uri="{BB962C8B-B14F-4D97-AF65-F5344CB8AC3E}">
        <p14:creationId xmlns:p14="http://schemas.microsoft.com/office/powerpoint/2010/main" val="36591660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Logistic regression results and evaluation</a:t>
            </a:r>
            <a:endParaRPr kumimoji="0"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34" name="圆角矩形 33"/>
          <p:cNvSpPr/>
          <p:nvPr/>
        </p:nvSpPr>
        <p:spPr bwMode="auto">
          <a:xfrm>
            <a:off x="571502" y="1109909"/>
            <a:ext cx="11206935" cy="5509197"/>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29" name="矩形 28"/>
          <p:cNvSpPr/>
          <p:nvPr/>
        </p:nvSpPr>
        <p:spPr>
          <a:xfrm>
            <a:off x="521335" y="1165225"/>
            <a:ext cx="5894070" cy="2584450"/>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charset="0"/>
              <a:buChar char="Ø"/>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Some important concepts:</a:t>
            </a: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True Positives, TP</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The number of features predicted to be positive and actually positive</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False </a:t>
            </a:r>
            <a:r>
              <a:rPr kumimoji="0" lang="en-US" altLang="zh-CN" sz="18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Positives,FP</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The number of features predicted to be positive and actually negative</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True </a:t>
            </a:r>
            <a:r>
              <a:rPr kumimoji="0" lang="en-US" altLang="zh-CN" sz="18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Negatives,TN</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The number of features predicted to be negative and actually negative</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False </a:t>
            </a:r>
            <a:r>
              <a:rPr kumimoji="0" lang="en-US" altLang="zh-CN" sz="18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Negatives,FN</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The number of features predicted to be negative and actually positive</a:t>
            </a:r>
            <a:endPar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4" name="图片 3"/>
          <p:cNvPicPr>
            <a:picLocks noChangeAspect="1"/>
          </p:cNvPicPr>
          <p:nvPr/>
        </p:nvPicPr>
        <p:blipFill rotWithShape="1">
          <a:blip r:embed="rId4"/>
          <a:srcRect l="4178" t="2734" r="3127" b="2434"/>
          <a:stretch>
            <a:fillRect/>
          </a:stretch>
        </p:blipFill>
        <p:spPr>
          <a:xfrm>
            <a:off x="6415405" y="1367155"/>
            <a:ext cx="5356225" cy="4995545"/>
          </a:xfrm>
          <a:prstGeom prst="rect">
            <a:avLst/>
          </a:prstGeom>
        </p:spPr>
      </p:pic>
      <p:sp>
        <p:nvSpPr>
          <p:cNvPr id="14" name="矩形 13"/>
          <p:cNvSpPr/>
          <p:nvPr/>
        </p:nvSpPr>
        <p:spPr>
          <a:xfrm>
            <a:off x="571501" y="3709759"/>
            <a:ext cx="5918312" cy="2308324"/>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Evaluation indicators:</a:t>
            </a: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precision</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TP / </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TP + FP)</a:t>
            </a: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recall</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TP / ( TP + FN</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F1 score </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2*precision * recall / (precision + recall )</a:t>
            </a: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true positive rate, TPR</a:t>
            </a: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17970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false positive rate</a:t>
            </a:r>
            <a:endPar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pic>
        <p:nvPicPr>
          <p:cNvPr id="5" name="图片 4"/>
          <p:cNvPicPr>
            <a:picLocks noChangeAspect="1"/>
          </p:cNvPicPr>
          <p:nvPr/>
        </p:nvPicPr>
        <p:blipFill>
          <a:blip r:embed="rId5"/>
          <a:stretch>
            <a:fillRect/>
          </a:stretch>
        </p:blipFill>
        <p:spPr>
          <a:xfrm>
            <a:off x="3970054" y="4949825"/>
            <a:ext cx="2343150" cy="742950"/>
          </a:xfrm>
          <a:prstGeom prst="rect">
            <a:avLst/>
          </a:prstGeom>
        </p:spPr>
      </p:pic>
      <p:pic>
        <p:nvPicPr>
          <p:cNvPr id="6" name="图片 5"/>
          <p:cNvPicPr>
            <a:picLocks noChangeAspect="1"/>
          </p:cNvPicPr>
          <p:nvPr/>
        </p:nvPicPr>
        <p:blipFill>
          <a:blip r:embed="rId6"/>
          <a:stretch>
            <a:fillRect/>
          </a:stretch>
        </p:blipFill>
        <p:spPr>
          <a:xfrm>
            <a:off x="3815818" y="5690486"/>
            <a:ext cx="2333625" cy="790575"/>
          </a:xfrm>
          <a:prstGeom prst="rect">
            <a:avLst/>
          </a:prstGeom>
        </p:spPr>
      </p:pic>
    </p:spTree>
    <p:extLst>
      <p:ext uri="{BB962C8B-B14F-4D97-AF65-F5344CB8AC3E}">
        <p14:creationId xmlns:p14="http://schemas.microsoft.com/office/powerpoint/2010/main" val="1268912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Logistic regression results and evaluation</a:t>
            </a:r>
          </a:p>
        </p:txBody>
      </p:sp>
      <p:sp>
        <p:nvSpPr>
          <p:cNvPr id="34" name="圆角矩形 33"/>
          <p:cNvSpPr/>
          <p:nvPr/>
        </p:nvSpPr>
        <p:spPr bwMode="auto">
          <a:xfrm>
            <a:off x="571502" y="1109909"/>
            <a:ext cx="11206935" cy="5509197"/>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graphicFrame>
        <p:nvGraphicFramePr>
          <p:cNvPr id="3" name="表格 2"/>
          <p:cNvGraphicFramePr>
            <a:graphicFrameLocks noGrp="1"/>
          </p:cNvGraphicFramePr>
          <p:nvPr>
            <p:extLst/>
          </p:nvPr>
        </p:nvGraphicFramePr>
        <p:xfrm>
          <a:off x="7477710" y="4557404"/>
          <a:ext cx="3181610" cy="1860630"/>
        </p:xfrm>
        <a:graphic>
          <a:graphicData uri="http://schemas.openxmlformats.org/drawingml/2006/table">
            <a:tbl>
              <a:tblPr firstRow="1">
                <a:tableStyleId>{72833802-FEF1-4C79-8D5D-14CF1EAF98D9}</a:tableStyleId>
              </a:tblPr>
              <a:tblGrid>
                <a:gridCol w="1590805">
                  <a:extLst>
                    <a:ext uri="{9D8B030D-6E8A-4147-A177-3AD203B41FA5}">
                      <a16:colId xmlns:a16="http://schemas.microsoft.com/office/drawing/2014/main" val="20000"/>
                    </a:ext>
                  </a:extLst>
                </a:gridCol>
                <a:gridCol w="1590805">
                  <a:extLst>
                    <a:ext uri="{9D8B030D-6E8A-4147-A177-3AD203B41FA5}">
                      <a16:colId xmlns:a16="http://schemas.microsoft.com/office/drawing/2014/main" val="20001"/>
                    </a:ext>
                  </a:extLst>
                </a:gridCol>
              </a:tblGrid>
              <a:tr h="372126">
                <a:tc>
                  <a:txBody>
                    <a:bodyPr/>
                    <a:lstStyle/>
                    <a:p>
                      <a:pPr algn="ctr" fontAlgn="b"/>
                      <a:r>
                        <a:rPr lang="en-US" altLang="zh-CN" sz="1800" u="none" strike="noStrike" dirty="0">
                          <a:effectLst/>
                          <a:latin typeface="Times New Roman" panose="02020603050405020304" pitchFamily="18" charset="0"/>
                          <a:cs typeface="Times New Roman" panose="02020603050405020304" pitchFamily="18" charset="0"/>
                        </a:rPr>
                        <a:t>Indicator</a:t>
                      </a:r>
                      <a:endParaRPr lang="zh-CN" alt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b"/>
                      <a:r>
                        <a:rPr lang="en-US" altLang="zh-CN" sz="1800" u="none" strike="noStrike" dirty="0">
                          <a:effectLst/>
                          <a:latin typeface="Times New Roman" panose="02020603050405020304" pitchFamily="18" charset="0"/>
                          <a:cs typeface="Times New Roman" panose="02020603050405020304" pitchFamily="18" charset="0"/>
                        </a:rPr>
                        <a:t>Value</a:t>
                      </a:r>
                      <a:endParaRPr lang="zh-CN" alt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10000"/>
                  </a:ext>
                </a:extLst>
              </a:tr>
              <a:tr h="372126">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accuracy</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b"/>
                      <a:r>
                        <a:rPr lang="en-US" altLang="zh-CN" sz="1800" u="none" strike="noStrike">
                          <a:effectLst/>
                          <a:latin typeface="Times New Roman" panose="02020603050405020304" pitchFamily="18" charset="0"/>
                          <a:cs typeface="Times New Roman" panose="02020603050405020304" pitchFamily="18" charset="0"/>
                        </a:rPr>
                        <a:t>1.00</a:t>
                      </a:r>
                      <a:endPar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10001"/>
                  </a:ext>
                </a:extLst>
              </a:tr>
              <a:tr h="372126">
                <a:tc>
                  <a:txBody>
                    <a:bodyPr/>
                    <a:lstStyle/>
                    <a:p>
                      <a:pPr algn="ctr" fontAlgn="b"/>
                      <a:r>
                        <a:rPr lang="en-US" sz="1800" u="none" strike="noStrike" dirty="0" err="1">
                          <a:effectLst/>
                          <a:latin typeface="Times New Roman" panose="02020603050405020304" pitchFamily="18" charset="0"/>
                          <a:cs typeface="Times New Roman" panose="02020603050405020304" pitchFamily="18" charset="0"/>
                        </a:rPr>
                        <a:t>roc_auc</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b"/>
                      <a:r>
                        <a:rPr lang="en-US" altLang="zh-CN" sz="1800" u="none" strike="noStrike" dirty="0">
                          <a:effectLst/>
                          <a:latin typeface="Times New Roman" panose="02020603050405020304" pitchFamily="18" charset="0"/>
                          <a:cs typeface="Times New Roman" panose="02020603050405020304" pitchFamily="18" charset="0"/>
                        </a:rPr>
                        <a:t>0.80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10002"/>
                  </a:ext>
                </a:extLst>
              </a:tr>
              <a:tr h="372126">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recall</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b"/>
                      <a:r>
                        <a:rPr lang="en-US" altLang="zh-CN" sz="1800" u="none" strike="noStrike">
                          <a:effectLst/>
                          <a:latin typeface="Times New Roman" panose="02020603050405020304" pitchFamily="18" charset="0"/>
                          <a:cs typeface="Times New Roman" panose="02020603050405020304" pitchFamily="18" charset="0"/>
                        </a:rPr>
                        <a:t>0.61</a:t>
                      </a:r>
                      <a:endPar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10003"/>
                  </a:ext>
                </a:extLst>
              </a:tr>
              <a:tr h="372126">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precision</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b"/>
                      <a:r>
                        <a:rPr lang="en-US" altLang="zh-CN" sz="1800" u="none" strike="noStrike" dirty="0">
                          <a:effectLst/>
                          <a:latin typeface="Times New Roman" panose="02020603050405020304" pitchFamily="18" charset="0"/>
                          <a:cs typeface="Times New Roman" panose="02020603050405020304" pitchFamily="18" charset="0"/>
                        </a:rPr>
                        <a:t>0.89</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10004"/>
                  </a:ext>
                </a:extLst>
              </a:tr>
            </a:tbl>
          </a:graphicData>
        </a:graphic>
      </p:graphicFrame>
      <p:sp>
        <p:nvSpPr>
          <p:cNvPr id="13" name="矩形 12"/>
          <p:cNvSpPr/>
          <p:nvPr/>
        </p:nvSpPr>
        <p:spPr>
          <a:xfrm>
            <a:off x="729096" y="1947075"/>
            <a:ext cx="6013249" cy="2462213"/>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ROC curve: </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receiver operating characteristic;</a:t>
            </a:r>
          </a:p>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AUC(Area under Curve)</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The area under the Roc curve is between 0.1 and 1. The larger the value, the better the result;</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The AUC value is a probability value. When you randomly select a positive sample and a negative sample, the AUC value is the probability that this positive sample is in front of the negative sample by using current classification algorithm. </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The larger the AUC value means that it is more likely to rank positive samples in front of negative samples, so that it can better classify.</a:t>
            </a:r>
          </a:p>
        </p:txBody>
      </p:sp>
      <p:pic>
        <p:nvPicPr>
          <p:cNvPr id="4" name="图片 3"/>
          <p:cNvPicPr>
            <a:picLocks noChangeAspect="1"/>
          </p:cNvPicPr>
          <p:nvPr/>
        </p:nvPicPr>
        <p:blipFill rotWithShape="1">
          <a:blip r:embed="rId4"/>
          <a:srcRect t="4824" r="3603" b="2597"/>
          <a:stretch>
            <a:fillRect/>
          </a:stretch>
        </p:blipFill>
        <p:spPr>
          <a:xfrm>
            <a:off x="7194708" y="1208262"/>
            <a:ext cx="3333015" cy="3148071"/>
          </a:xfrm>
          <a:prstGeom prst="rect">
            <a:avLst/>
          </a:prstGeom>
        </p:spPr>
      </p:pic>
      <p:sp>
        <p:nvSpPr>
          <p:cNvPr id="14" name="矩形 13"/>
          <p:cNvSpPr/>
          <p:nvPr/>
        </p:nvSpPr>
        <p:spPr>
          <a:xfrm>
            <a:off x="802033" y="4877122"/>
            <a:ext cx="6013249" cy="73866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Result: the recall score is low, a large number of ‘1’ are misjudged as 0, and the prediction is biased towards ‘0’ because there are more ‘0’. The samples are extremely unbalanced.</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spTree>
    <p:extLst>
      <p:ext uri="{BB962C8B-B14F-4D97-AF65-F5344CB8AC3E}">
        <p14:creationId xmlns:p14="http://schemas.microsoft.com/office/powerpoint/2010/main" val="1559753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pic>
        <p:nvPicPr>
          <p:cNvPr id="107" name="Shape 107"/>
          <p:cNvPicPr preferRelativeResize="0"/>
          <p:nvPr/>
        </p:nvPicPr>
        <p:blipFill rotWithShape="1">
          <a:blip r:embed="rId3"/>
          <a:srcRect b="14883"/>
          <a:stretch>
            <a:fillRect/>
          </a:stretch>
        </p:blipFill>
        <p:spPr>
          <a:xfrm>
            <a:off x="0" y="-22139"/>
            <a:ext cx="12192000" cy="6918239"/>
          </a:xfrm>
          <a:prstGeom prst="rect">
            <a:avLst/>
          </a:prstGeom>
          <a:noFill/>
          <a:ln>
            <a:noFill/>
          </a:ln>
        </p:spPr>
      </p:pic>
      <p:sp>
        <p:nvSpPr>
          <p:cNvPr id="108" name="Shape 108"/>
          <p:cNvSpPr/>
          <p:nvPr/>
        </p:nvSpPr>
        <p:spPr>
          <a:xfrm>
            <a:off x="219315" y="293730"/>
            <a:ext cx="11753370" cy="6286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09" name="Shape 109"/>
          <p:cNvSpPr/>
          <p:nvPr/>
        </p:nvSpPr>
        <p:spPr>
          <a:xfrm>
            <a:off x="527957" y="603250"/>
            <a:ext cx="11136086" cy="5651500"/>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12" name="Shape 112"/>
          <p:cNvSpPr/>
          <p:nvPr/>
        </p:nvSpPr>
        <p:spPr>
          <a:xfrm>
            <a:off x="4425024" y="2901837"/>
            <a:ext cx="938734" cy="938732"/>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13" name="Shape 113"/>
          <p:cNvSpPr/>
          <p:nvPr/>
        </p:nvSpPr>
        <p:spPr>
          <a:xfrm>
            <a:off x="6828242" y="2901837"/>
            <a:ext cx="938734" cy="938732"/>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14" name="Shape 114"/>
          <p:cNvSpPr/>
          <p:nvPr/>
        </p:nvSpPr>
        <p:spPr>
          <a:xfrm>
            <a:off x="9236161" y="2901526"/>
            <a:ext cx="938734" cy="938732"/>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15" name="Shape 115"/>
          <p:cNvSpPr/>
          <p:nvPr/>
        </p:nvSpPr>
        <p:spPr>
          <a:xfrm>
            <a:off x="2329271" y="3161206"/>
            <a:ext cx="397262" cy="476714"/>
          </a:xfrm>
          <a:custGeom>
            <a:avLst/>
            <a:gdLst/>
            <a:ahLst/>
            <a:cxnLst/>
            <a:rect l="0" t="0" r="0" b="0"/>
            <a:pathLst>
              <a:path w="517" h="619" extrusionOk="0">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cxnSp>
        <p:nvCxnSpPr>
          <p:cNvPr id="122" name="Shape 122"/>
          <p:cNvCxnSpPr/>
          <p:nvPr/>
        </p:nvCxnSpPr>
        <p:spPr>
          <a:xfrm>
            <a:off x="367012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123" name="Shape 123"/>
          <p:cNvCxnSpPr/>
          <p:nvPr/>
        </p:nvCxnSpPr>
        <p:spPr>
          <a:xfrm>
            <a:off x="604756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124" name="Shape 124"/>
          <p:cNvCxnSpPr/>
          <p:nvPr/>
        </p:nvCxnSpPr>
        <p:spPr>
          <a:xfrm>
            <a:off x="8455480" y="3020786"/>
            <a:ext cx="0" cy="1155700"/>
          </a:xfrm>
          <a:prstGeom prst="straightConnector1">
            <a:avLst/>
          </a:prstGeom>
          <a:noFill/>
          <a:ln w="9525" cap="flat" cmpd="sng">
            <a:solidFill>
              <a:srgbClr val="F2F2F2"/>
            </a:solidFill>
            <a:prstDash val="solid"/>
            <a:miter lim="800000"/>
            <a:headEnd type="none" w="sm" len="sm"/>
            <a:tailEnd type="none" w="sm" len="sm"/>
          </a:ln>
        </p:spPr>
      </p:cxnSp>
      <p:grpSp>
        <p:nvGrpSpPr>
          <p:cNvPr id="125" name="Shape 125"/>
          <p:cNvGrpSpPr/>
          <p:nvPr/>
        </p:nvGrpSpPr>
        <p:grpSpPr>
          <a:xfrm>
            <a:off x="2023173" y="2900524"/>
            <a:ext cx="936000" cy="936000"/>
            <a:chOff x="1286827" y="1170191"/>
            <a:chExt cx="936000" cy="936000"/>
          </a:xfrm>
        </p:grpSpPr>
        <p:sp>
          <p:nvSpPr>
            <p:cNvPr id="126" name="Shape 126"/>
            <p:cNvSpPr/>
            <p:nvPr/>
          </p:nvSpPr>
          <p:spPr>
            <a:xfrm>
              <a:off x="1286827" y="1170191"/>
              <a:ext cx="936000" cy="9360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27" name="Shape 127"/>
            <p:cNvSpPr/>
            <p:nvPr/>
          </p:nvSpPr>
          <p:spPr>
            <a:xfrm>
              <a:off x="1479630" y="1444385"/>
              <a:ext cx="542176" cy="387612"/>
            </a:xfrm>
            <a:custGeom>
              <a:avLst/>
              <a:gdLst/>
              <a:ahLst/>
              <a:cxnLst/>
              <a:rect l="0" t="0" r="0" b="0"/>
              <a:pathLst>
                <a:path w="497" h="382" extrusionOk="0">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C00000"/>
            </a:solidFill>
            <a:ln w="19050" cap="flat" cmpd="sng">
              <a:solidFill>
                <a:srgbClr val="FFFFFF"/>
              </a:solidFill>
              <a:prstDash val="solid"/>
              <a:round/>
              <a:headEnd type="none" w="sm" len="sm"/>
              <a:tailEnd type="none" w="sm" len="sm"/>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grpSp>
      <p:sp>
        <p:nvSpPr>
          <p:cNvPr id="128" name="Shape 128"/>
          <p:cNvSpPr/>
          <p:nvPr/>
        </p:nvSpPr>
        <p:spPr>
          <a:xfrm>
            <a:off x="9435335" y="3114270"/>
            <a:ext cx="484629" cy="460465"/>
          </a:xfrm>
          <a:custGeom>
            <a:avLst/>
            <a:gdLst/>
            <a:ahLst/>
            <a:cxnLst/>
            <a:rect l="0" t="0" r="0" b="0"/>
            <a:pathLst>
              <a:path w="497" h="480" extrusionOk="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rgbClr val="C00000"/>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29" name="Shape 129"/>
          <p:cNvSpPr/>
          <p:nvPr/>
        </p:nvSpPr>
        <p:spPr>
          <a:xfrm>
            <a:off x="7035274" y="3233285"/>
            <a:ext cx="495452" cy="329045"/>
          </a:xfrm>
          <a:custGeom>
            <a:avLst/>
            <a:gdLst/>
            <a:ahLst/>
            <a:cxnLst/>
            <a:rect l="0" t="0" r="0" b="0"/>
            <a:pathLst>
              <a:path w="497" h="400" extrusionOk="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rgbClr val="C00000"/>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30" name="Shape 130"/>
          <p:cNvSpPr/>
          <p:nvPr/>
        </p:nvSpPr>
        <p:spPr>
          <a:xfrm>
            <a:off x="4667999" y="3161206"/>
            <a:ext cx="498072" cy="366595"/>
          </a:xfrm>
          <a:custGeom>
            <a:avLst/>
            <a:gdLst/>
            <a:ahLst/>
            <a:cxnLst/>
            <a:rect l="0" t="0" r="0" b="0"/>
            <a:pathLst>
              <a:path w="498" h="435" extrusionOk="0">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rgbClr val="C00000"/>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grpSp>
        <p:nvGrpSpPr>
          <p:cNvPr id="3" name="组合 2"/>
          <p:cNvGrpSpPr/>
          <p:nvPr/>
        </p:nvGrpSpPr>
        <p:grpSpPr>
          <a:xfrm>
            <a:off x="889521" y="4211463"/>
            <a:ext cx="10033545" cy="523221"/>
            <a:chOff x="889521" y="4628154"/>
            <a:chExt cx="10033545" cy="523221"/>
          </a:xfrm>
        </p:grpSpPr>
        <p:sp>
          <p:nvSpPr>
            <p:cNvPr id="119" name="Shape 119"/>
            <p:cNvSpPr/>
            <p:nvPr/>
          </p:nvSpPr>
          <p:spPr>
            <a:xfrm>
              <a:off x="889521" y="4628155"/>
              <a:ext cx="3195086"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rgbClr val="404040"/>
                  </a:solidFill>
                  <a:latin typeface="Calibri" panose="020F0502020204030204" pitchFamily="34" charset="0"/>
                  <a:ea typeface="微软雅黑" panose="020B0503020204020204" pitchFamily="34" charset="-122"/>
                  <a:sym typeface="Century Gothic" panose="020B0502020202020204"/>
                </a:rPr>
                <a:t>P</a:t>
              </a:r>
              <a:r>
                <a:rPr lang="en-US" altLang="zh-CN" sz="2000" b="1" dirty="0">
                  <a:solidFill>
                    <a:srgbClr val="404040"/>
                  </a:solidFill>
                  <a:latin typeface="Calibri" panose="020F0502020204030204" pitchFamily="34" charset="0"/>
                  <a:ea typeface="微软雅黑" panose="020B0503020204020204" pitchFamily="34" charset="-122"/>
                  <a:sym typeface="Century Gothic" panose="020B0502020202020204"/>
                </a:rPr>
                <a:t>lague Flood</a:t>
              </a:r>
              <a:endParaRPr sz="2000" dirty="0">
                <a:latin typeface="Calibri" panose="020F0502020204030204" pitchFamily="34" charset="0"/>
                <a:ea typeface="微软雅黑" panose="020B0503020204020204" pitchFamily="34" charset="-122"/>
              </a:endParaRPr>
            </a:p>
          </p:txBody>
        </p:sp>
        <p:sp>
          <p:nvSpPr>
            <p:cNvPr id="120" name="Shape 120"/>
            <p:cNvSpPr/>
            <p:nvPr/>
          </p:nvSpPr>
          <p:spPr>
            <a:xfrm>
              <a:off x="3563302" y="4628155"/>
              <a:ext cx="2598741"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rgbClr val="404040"/>
                  </a:solidFill>
                  <a:latin typeface="Calibri" panose="020F0502020204030204" pitchFamily="34" charset="0"/>
                  <a:ea typeface="微软雅黑" panose="020B0503020204020204" pitchFamily="34" charset="-122"/>
                  <a:sym typeface="Century Gothic" panose="020B0502020202020204"/>
                </a:rPr>
                <a:t>T</a:t>
              </a:r>
              <a:r>
                <a:rPr lang="en-US" altLang="zh-CN" sz="2000" b="1" dirty="0">
                  <a:solidFill>
                    <a:srgbClr val="404040"/>
                  </a:solidFill>
                  <a:latin typeface="Calibri" panose="020F0502020204030204" pitchFamily="34" charset="0"/>
                  <a:ea typeface="微软雅黑" panose="020B0503020204020204" pitchFamily="34" charset="-122"/>
                  <a:sym typeface="Century Gothic" panose="020B0502020202020204"/>
                </a:rPr>
                <a:t>he Rat Clip</a:t>
              </a:r>
              <a:endParaRPr sz="2000" dirty="0">
                <a:latin typeface="Calibri" panose="020F0502020204030204" pitchFamily="34" charset="0"/>
                <a:ea typeface="微软雅黑" panose="020B0503020204020204" pitchFamily="34" charset="-122"/>
              </a:endParaRPr>
            </a:p>
          </p:txBody>
        </p:sp>
        <p:sp>
          <p:nvSpPr>
            <p:cNvPr id="121" name="Shape 121"/>
            <p:cNvSpPr/>
            <p:nvPr/>
          </p:nvSpPr>
          <p:spPr>
            <a:xfrm>
              <a:off x="6296129" y="4628154"/>
              <a:ext cx="2002959"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rgbClr val="333333"/>
                  </a:solidFill>
                  <a:latin typeface="Calibri" panose="020F0502020204030204" pitchFamily="34" charset="0"/>
                  <a:ea typeface="微软雅黑" panose="020B0503020204020204" pitchFamily="34" charset="-122"/>
                  <a:sym typeface="Century Gothic" panose="020B0502020202020204"/>
                </a:rPr>
                <a:t>R</a:t>
              </a:r>
              <a:r>
                <a:rPr lang="en-US" altLang="zh-CN" sz="2000" b="1" dirty="0">
                  <a:solidFill>
                    <a:srgbClr val="333333"/>
                  </a:solidFill>
                  <a:latin typeface="Calibri" panose="020F0502020204030204" pitchFamily="34" charset="0"/>
                  <a:ea typeface="微软雅黑" panose="020B0503020204020204" pitchFamily="34" charset="-122"/>
                  <a:sym typeface="Century Gothic" panose="020B0502020202020204"/>
                </a:rPr>
                <a:t>at </a:t>
              </a:r>
              <a:r>
                <a:rPr lang="en-US" altLang="zh-CN" sz="2000" b="1" dirty="0" smtClean="0">
                  <a:solidFill>
                    <a:srgbClr val="333333"/>
                  </a:solidFill>
                  <a:latin typeface="Calibri" panose="020F0502020204030204" pitchFamily="34" charset="0"/>
                  <a:ea typeface="微软雅黑" panose="020B0503020204020204" pitchFamily="34" charset="-122"/>
                  <a:sym typeface="Century Gothic" panose="020B0502020202020204"/>
                </a:rPr>
                <a:t>Poison</a:t>
              </a:r>
              <a:endParaRPr sz="2000" dirty="0">
                <a:latin typeface="Calibri" panose="020F0502020204030204" pitchFamily="34" charset="0"/>
                <a:ea typeface="微软雅黑" panose="020B0503020204020204" pitchFamily="34" charset="-122"/>
              </a:endParaRPr>
            </a:p>
          </p:txBody>
        </p:sp>
        <p:sp>
          <p:nvSpPr>
            <p:cNvPr id="131" name="Shape 131"/>
            <p:cNvSpPr/>
            <p:nvPr/>
          </p:nvSpPr>
          <p:spPr>
            <a:xfrm>
              <a:off x="8527514" y="4628154"/>
              <a:ext cx="2395552" cy="307777"/>
            </a:xfrm>
            <a:prstGeom prst="rect">
              <a:avLst/>
            </a:prstGeom>
            <a:noFill/>
            <a:ln>
              <a:noFill/>
            </a:ln>
          </p:spPr>
          <p:txBody>
            <a:bodyPr spcFirstLastPara="1" wrap="square" lIns="91425" tIns="45700" rIns="91425" bIns="45700" anchor="t" anchorCtr="0">
              <a:noAutofit/>
            </a:bodyPr>
            <a:lstStyle/>
            <a:p>
              <a:pPr lvl="0" algn="ctr"/>
              <a:r>
                <a:rPr lang="en-US" sz="2000" b="1" dirty="0">
                  <a:solidFill>
                    <a:srgbClr val="333333"/>
                  </a:solidFill>
                  <a:latin typeface="Calibri" panose="020F0502020204030204" pitchFamily="34" charset="0"/>
                  <a:ea typeface="微软雅黑" panose="020B0503020204020204" pitchFamily="34" charset="-122"/>
                  <a:cs typeface="Century Gothic" panose="020B0502020202020204"/>
                  <a:sym typeface="Century Gothic" panose="020B0502020202020204"/>
                </a:rPr>
                <a:t>Two-pronged</a:t>
              </a:r>
              <a:endParaRPr sz="2000" b="1" i="0" u="none" strike="noStrike" cap="none" dirty="0">
                <a:solidFill>
                  <a:schemeClr val="dk1"/>
                </a:solidFill>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grpSp>
      <p:sp>
        <p:nvSpPr>
          <p:cNvPr id="29" name="Shape 283"/>
          <p:cNvSpPr txBox="1"/>
          <p:nvPr/>
        </p:nvSpPr>
        <p:spPr>
          <a:xfrm>
            <a:off x="4667999" y="1429507"/>
            <a:ext cx="3783279" cy="83099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4800" b="1" dirty="0">
                <a:solidFill>
                  <a:srgbClr val="C00000"/>
                </a:solidFill>
                <a:latin typeface="Calibri" panose="020F0502020204030204" pitchFamily="34" charset="0"/>
                <a:ea typeface="微软雅黑" panose="020B0503020204020204" pitchFamily="34" charset="-122"/>
                <a:sym typeface="Arial" panose="020B0604020202020204"/>
              </a:rPr>
              <a:t>CONTENTS</a:t>
            </a:r>
            <a:endParaRPr sz="4800" b="1" dirty="0">
              <a:solidFill>
                <a:srgbClr val="C00000"/>
              </a:solidFill>
              <a:latin typeface="Calibri" panose="020F0502020204030204" pitchFamily="34" charset="0"/>
              <a:ea typeface="微软雅黑" panose="020B0503020204020204" pitchFamily="34" charset="-122"/>
              <a:sym typeface="Arial" panose="020B06040202020202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How to fix sample imbalance</a:t>
            </a:r>
            <a:endPar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endParaRPr>
          </a:p>
        </p:txBody>
      </p:sp>
      <p:sp>
        <p:nvSpPr>
          <p:cNvPr id="34" name="圆角矩形 33"/>
          <p:cNvSpPr/>
          <p:nvPr/>
        </p:nvSpPr>
        <p:spPr bwMode="auto">
          <a:xfrm>
            <a:off x="461016" y="1109908"/>
            <a:ext cx="11206935" cy="5509197"/>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29" name="矩形 28"/>
          <p:cNvSpPr/>
          <p:nvPr/>
        </p:nvSpPr>
        <p:spPr>
          <a:xfrm>
            <a:off x="596981" y="1225461"/>
            <a:ext cx="10532573" cy="5262979"/>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In the binary classification problem, the output categories of many models are based on thresholds. When the data is unbalanced, the model will output more data from big category;</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altLang="zh-CN" sz="1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In practical applications, the solutions include:</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zh-CN" altLang="en-US" sz="1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1) </a:t>
            </a: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Adjust the classification threshold so that it prefers data with smaller categories;</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zh-CN" altLang="en-US" sz="1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2)</a:t>
            </a:r>
            <a:r>
              <a:rPr kumimoji="0" lang="zh-CN" altLang="en-US"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a:t>
            </a: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Choose appropriate evaluation criteria, such as ROC instead of accuracy;</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zh-CN" altLang="en-US"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3</a:t>
            </a:r>
            <a:r>
              <a:rPr kumimoji="0" lang="zh-CN" altLang="en-US"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sampling: to deal with sample imbalance</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zh-CN" altLang="en-US" sz="1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36004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Oversampling: Repeating positive data does not actually introduce more data into the model. Over-emphasizing positive data will amplify the impact of noise on the model.</a:t>
            </a:r>
          </a:p>
          <a:p>
            <a:pPr marL="36004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360045"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0" i="0" u="none" strike="noStrike" kern="0" cap="none" spc="0" normalizeH="0" baseline="0" noProof="0" dirty="0" err="1">
                <a:ln>
                  <a:noFill/>
                </a:ln>
                <a:solidFill>
                  <a:srgbClr val="000000"/>
                </a:solidFill>
                <a:effectLst/>
                <a:uLnTx/>
                <a:uFillTx/>
                <a:latin typeface="Arial" panose="020B0604020202020204"/>
                <a:cs typeface="Arial" panose="020B0604020202020204"/>
                <a:sym typeface="Arial" panose="020B0604020202020204"/>
              </a:rPr>
              <a:t>Undersampling</a:t>
            </a: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Discard a large amount of data which may result in overfitting.</a:t>
            </a:r>
            <a:endParaRPr kumimoji="0" lang="en-US" altLang="zh-CN" sz="1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4</a:t>
            </a:r>
            <a:r>
              <a:rPr kumimoji="0" lang="zh-CN" altLang="en-US"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SMOTE</a:t>
            </a:r>
            <a:r>
              <a:rPr kumimoji="0" lang="zh-CN" altLang="en-US"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Synthetic Minority Oversampling Technique</a:t>
            </a:r>
            <a:r>
              <a:rPr kumimoji="0" lang="zh-CN" altLang="en-US"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7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a:t>
            </a:r>
            <a:r>
              <a:rPr kumimoji="0" lang="en-US" altLang="zh-CN" sz="1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It is an improved scheme based on the random oversampling algorithm. The basic idea of the SMOTE algorithm is to analyze minority samples, and manually synthesize new samples based on the minority samples and add them to the data set to Balance the data set.</a:t>
            </a:r>
            <a:endParaRPr kumimoji="0" lang="zh-CN" altLang="en-US" sz="1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spTree>
    <p:extLst>
      <p:ext uri="{BB962C8B-B14F-4D97-AF65-F5344CB8AC3E}">
        <p14:creationId xmlns:p14="http://schemas.microsoft.com/office/powerpoint/2010/main" val="550129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Shape 174"/>
          <p:cNvSpPr txBox="1"/>
          <p:nvPr/>
        </p:nvSpPr>
        <p:spPr>
          <a:xfrm>
            <a:off x="737565" y="353675"/>
            <a:ext cx="10616235" cy="43088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rPr>
              <a:t>Result of oversampling </a:t>
            </a:r>
            <a:r>
              <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rPr>
              <a:t>+Logistic Regression</a:t>
            </a:r>
          </a:p>
        </p:txBody>
      </p:sp>
      <p:cxnSp>
        <p:nvCxnSpPr>
          <p:cNvPr id="177" name="Shape 177"/>
          <p:cNvCxnSpPr/>
          <p:nvPr/>
        </p:nvCxnSpPr>
        <p:spPr>
          <a:xfrm>
            <a:off x="822353" y="784562"/>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7" name="圆角矩形 22"/>
          <p:cNvSpPr/>
          <p:nvPr/>
        </p:nvSpPr>
        <p:spPr bwMode="auto">
          <a:xfrm>
            <a:off x="6180989" y="1066801"/>
            <a:ext cx="5172811" cy="5437481"/>
          </a:xfrm>
          <a:prstGeom prst="roundRect">
            <a:avLst>
              <a:gd name="adj" fmla="val 2114"/>
            </a:avLst>
          </a:prstGeom>
          <a:noFill/>
          <a:ln w="9525" cap="flat" cmpd="sng" algn="ctr">
            <a:solidFill>
              <a:schemeClr val="bg1">
                <a:lumMod val="75000"/>
              </a:schemeClr>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45" name="圆角矩形 22"/>
          <p:cNvSpPr/>
          <p:nvPr/>
        </p:nvSpPr>
        <p:spPr bwMode="auto">
          <a:xfrm>
            <a:off x="729097" y="1066801"/>
            <a:ext cx="4919739" cy="5437503"/>
          </a:xfrm>
          <a:prstGeom prst="roundRect">
            <a:avLst>
              <a:gd name="adj" fmla="val 2114"/>
            </a:avLst>
          </a:prstGeom>
          <a:noFill/>
          <a:ln w="9525" cap="flat" cmpd="sng" algn="ctr">
            <a:solidFill>
              <a:schemeClr val="bg1">
                <a:lumMod val="75000"/>
              </a:schemeClr>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49"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50"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56" name="矩形 55"/>
          <p:cNvSpPr/>
          <p:nvPr/>
        </p:nvSpPr>
        <p:spPr>
          <a:xfrm>
            <a:off x="822353" y="1225047"/>
            <a:ext cx="4658139" cy="954107"/>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By using SMOTE oversampling we obtain 50% of positive and negative samples. Use the training set to train the logistic model and test the model by using test set:</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graphicFrame>
        <p:nvGraphicFramePr>
          <p:cNvPr id="14" name="表格 13"/>
          <p:cNvGraphicFramePr>
            <a:graphicFrameLocks noGrp="1"/>
          </p:cNvGraphicFramePr>
          <p:nvPr>
            <p:extLst/>
          </p:nvPr>
        </p:nvGraphicFramePr>
        <p:xfrm>
          <a:off x="1014916" y="2214289"/>
          <a:ext cx="4348100" cy="1195072"/>
        </p:xfrm>
        <a:graphic>
          <a:graphicData uri="http://schemas.openxmlformats.org/drawingml/2006/table">
            <a:tbl>
              <a:tblPr firstRow="1" firstCol="1">
                <a:tableStyleId>{37CE84F3-28C3-443E-9E96-99CF82512B78}</a:tableStyleId>
              </a:tblPr>
              <a:tblGrid>
                <a:gridCol w="1087025">
                  <a:extLst>
                    <a:ext uri="{9D8B030D-6E8A-4147-A177-3AD203B41FA5}">
                      <a16:colId xmlns:a16="http://schemas.microsoft.com/office/drawing/2014/main" val="20000"/>
                    </a:ext>
                  </a:extLst>
                </a:gridCol>
                <a:gridCol w="1087025">
                  <a:extLst>
                    <a:ext uri="{9D8B030D-6E8A-4147-A177-3AD203B41FA5}">
                      <a16:colId xmlns:a16="http://schemas.microsoft.com/office/drawing/2014/main" val="20001"/>
                    </a:ext>
                  </a:extLst>
                </a:gridCol>
                <a:gridCol w="1087025">
                  <a:extLst>
                    <a:ext uri="{9D8B030D-6E8A-4147-A177-3AD203B41FA5}">
                      <a16:colId xmlns:a16="http://schemas.microsoft.com/office/drawing/2014/main" val="20002"/>
                    </a:ext>
                  </a:extLst>
                </a:gridCol>
                <a:gridCol w="1087025">
                  <a:extLst>
                    <a:ext uri="{9D8B030D-6E8A-4147-A177-3AD203B41FA5}">
                      <a16:colId xmlns:a16="http://schemas.microsoft.com/office/drawing/2014/main" val="20003"/>
                    </a:ext>
                  </a:extLst>
                </a:gridCol>
              </a:tblGrid>
              <a:tr h="298768">
                <a:tc>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gridSpan="2">
                  <a:txBody>
                    <a:bodyPr/>
                    <a:lstStyle/>
                    <a:p>
                      <a:pPr algn="ctr" fontAlgn="b"/>
                      <a:r>
                        <a:rPr lang="en-US" altLang="zh-CN" sz="1100" u="none" strike="noStrike" dirty="0">
                          <a:effectLst/>
                          <a:latin typeface="微软雅黑" panose="020B0503020204020204" pitchFamily="34" charset="-122"/>
                          <a:ea typeface="微软雅黑" panose="020B0503020204020204" pitchFamily="34" charset="-122"/>
                        </a:rPr>
                        <a:t>Forecast result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hMerge="1">
                  <a:txBody>
                    <a:bodyPr/>
                    <a:lstStyle/>
                    <a:p>
                      <a:endParaRPr lang="zh-CN"/>
                    </a:p>
                  </a:txBody>
                  <a:tcPr/>
                </a:tc>
                <a:extLst>
                  <a:ext uri="{0D108BD9-81ED-4DB2-BD59-A6C34878D82A}">
                    <a16:rowId xmlns:a16="http://schemas.microsoft.com/office/drawing/2014/main" val="10000"/>
                  </a:ext>
                </a:extLst>
              </a:tr>
              <a:tr h="298768">
                <a:tc>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en-US" altLang="zh-CN" sz="1100" u="none" strike="noStrike" dirty="0">
                          <a:effectLst/>
                          <a:latin typeface="微软雅黑" panose="020B0503020204020204" pitchFamily="34" charset="-122"/>
                          <a:ea typeface="微软雅黑" panose="020B0503020204020204" pitchFamily="34" charset="-122"/>
                        </a:rPr>
                        <a:t>Positive</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en-US" altLang="zh-CN" sz="1100" u="none" strike="noStrike" dirty="0">
                          <a:effectLst/>
                          <a:latin typeface="微软雅黑" panose="020B0503020204020204" pitchFamily="34" charset="-122"/>
                          <a:ea typeface="微软雅黑" panose="020B0503020204020204" pitchFamily="34" charset="-122"/>
                        </a:rPr>
                        <a:t>Negative</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10001"/>
                  </a:ext>
                </a:extLst>
              </a:tr>
              <a:tr h="298768">
                <a:tc rowSpan="2">
                  <a:txBody>
                    <a:bodyPr/>
                    <a:lstStyle/>
                    <a:p>
                      <a:pPr algn="ctr" fontAlgn="b"/>
                      <a:r>
                        <a:rPr lang="zh-CN" altLang="en-US" sz="1100" u="none" strike="noStrike" dirty="0">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100" u="none" strike="noStrike" dirty="0">
                          <a:effectLst/>
                          <a:latin typeface="微软雅黑" panose="020B0503020204020204" pitchFamily="34" charset="-122"/>
                          <a:ea typeface="微软雅黑" panose="020B0503020204020204" pitchFamily="34" charset="-122"/>
                          <a:cs typeface="微软雅黑" panose="020B0503020204020204" pitchFamily="34" charset="-122"/>
                        </a:rPr>
                        <a:t>Real result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panose="020B0604020202020204"/>
                        <a:buNone/>
                        <a:tabLst/>
                        <a:defRPr/>
                      </a:pPr>
                      <a:r>
                        <a:rPr lang="en-US" altLang="zh-CN" sz="1100" u="none" strike="noStrike" dirty="0">
                          <a:effectLst/>
                          <a:latin typeface="微软雅黑" panose="020B0503020204020204" pitchFamily="34" charset="-122"/>
                          <a:ea typeface="微软雅黑" panose="020B0503020204020204" pitchFamily="34" charset="-122"/>
                        </a:rPr>
                        <a:t>Positive</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   </a:t>
                      </a:r>
                      <a:r>
                        <a:rPr lang="en-US" altLang="zh-CN" sz="1100" u="none" strike="noStrike">
                          <a:effectLst/>
                          <a:latin typeface="微软雅黑" panose="020B0503020204020204" pitchFamily="34" charset="-122"/>
                          <a:ea typeface="微软雅黑" panose="020B0503020204020204" pitchFamily="34" charset="-122"/>
                        </a:rPr>
                        <a:t>77,149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     </a:t>
                      </a:r>
                      <a:r>
                        <a:rPr lang="en-US" altLang="zh-CN" sz="1100" u="none" strike="noStrike">
                          <a:effectLst/>
                          <a:latin typeface="微软雅黑" panose="020B0503020204020204" pitchFamily="34" charset="-122"/>
                          <a:ea typeface="微软雅黑" panose="020B0503020204020204" pitchFamily="34" charset="-122"/>
                        </a:rPr>
                        <a:t>8,437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10002"/>
                  </a:ext>
                </a:extLst>
              </a:tr>
              <a:tr h="298768">
                <a:tc vMerge="1">
                  <a:txBody>
                    <a:bodyPr/>
                    <a:lstStyle/>
                    <a:p>
                      <a:endParaRPr lang="zh-CN"/>
                    </a:p>
                  </a:txBody>
                  <a:tcPr/>
                </a:tc>
                <a:tc>
                  <a:txBody>
                    <a:bodyPr/>
                    <a:lstStyle/>
                    <a:p>
                      <a:pPr algn="ctr" fontAlgn="b"/>
                      <a:r>
                        <a:rPr lang="en-US" altLang="zh-CN" sz="1100" b="0" i="0" u="none" strike="noStrike" dirty="0">
                          <a:solidFill>
                            <a:schemeClr val="bg1"/>
                          </a:solidFill>
                          <a:effectLst/>
                          <a:latin typeface="微软雅黑" panose="020B0503020204020204" pitchFamily="34" charset="-122"/>
                          <a:ea typeface="微软雅黑" panose="020B0503020204020204" pitchFamily="34" charset="-122"/>
                        </a:rPr>
                        <a:t>Negative</a:t>
                      </a:r>
                      <a:endParaRPr lang="zh-CN" altLang="en-US" sz="1100" b="0"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     </a:t>
                      </a:r>
                      <a:r>
                        <a:rPr lang="en-US" altLang="zh-CN" sz="1100" u="none" strike="noStrike">
                          <a:effectLst/>
                          <a:latin typeface="微软雅黑" panose="020B0503020204020204" pitchFamily="34" charset="-122"/>
                          <a:ea typeface="微软雅黑" panose="020B0503020204020204" pitchFamily="34" charset="-122"/>
                        </a:rPr>
                        <a:t>2,073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zh-CN" altLang="en-US" sz="1100" u="none" strike="noStrike" dirty="0">
                          <a:effectLst/>
                          <a:latin typeface="微软雅黑" panose="020B0503020204020204" pitchFamily="34" charset="-122"/>
                          <a:ea typeface="微软雅黑" panose="020B0503020204020204" pitchFamily="34" charset="-122"/>
                        </a:rPr>
                        <a:t>   </a:t>
                      </a:r>
                      <a:r>
                        <a:rPr lang="en-US" altLang="zh-CN" sz="1100" u="none" strike="noStrike" dirty="0">
                          <a:effectLst/>
                          <a:latin typeface="微软雅黑" panose="020B0503020204020204" pitchFamily="34" charset="-122"/>
                          <a:ea typeface="微软雅黑" panose="020B0503020204020204" pitchFamily="34" charset="-122"/>
                        </a:rPr>
                        <a:t>82,930 </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10003"/>
                  </a:ext>
                </a:extLst>
              </a:tr>
            </a:tbl>
          </a:graphicData>
        </a:graphic>
      </p:graphicFrame>
      <p:graphicFrame>
        <p:nvGraphicFramePr>
          <p:cNvPr id="15" name="表格 14"/>
          <p:cNvGraphicFramePr>
            <a:graphicFrameLocks noGrp="1"/>
          </p:cNvGraphicFramePr>
          <p:nvPr>
            <p:extLst/>
          </p:nvPr>
        </p:nvGraphicFramePr>
        <p:xfrm>
          <a:off x="6320180" y="1214252"/>
          <a:ext cx="4894428" cy="1501140"/>
        </p:xfrm>
        <a:graphic>
          <a:graphicData uri="http://schemas.openxmlformats.org/drawingml/2006/table">
            <a:tbl>
              <a:tblPr firstRow="1" firstCol="1">
                <a:tableStyleId>{0660B408-B3CF-4A94-85FC-2B1E0A45F4A2}</a:tableStyleId>
              </a:tblPr>
              <a:tblGrid>
                <a:gridCol w="1631476">
                  <a:extLst>
                    <a:ext uri="{9D8B030D-6E8A-4147-A177-3AD203B41FA5}">
                      <a16:colId xmlns:a16="http://schemas.microsoft.com/office/drawing/2014/main" val="20000"/>
                    </a:ext>
                  </a:extLst>
                </a:gridCol>
                <a:gridCol w="1631476">
                  <a:extLst>
                    <a:ext uri="{9D8B030D-6E8A-4147-A177-3AD203B41FA5}">
                      <a16:colId xmlns:a16="http://schemas.microsoft.com/office/drawing/2014/main" val="20001"/>
                    </a:ext>
                  </a:extLst>
                </a:gridCol>
                <a:gridCol w="1631476">
                  <a:extLst>
                    <a:ext uri="{9D8B030D-6E8A-4147-A177-3AD203B41FA5}">
                      <a16:colId xmlns:a16="http://schemas.microsoft.com/office/drawing/2014/main" val="20002"/>
                    </a:ext>
                  </a:extLst>
                </a:gridCol>
              </a:tblGrid>
              <a:tr h="262255">
                <a:tc>
                  <a:txBody>
                    <a:bodyPr/>
                    <a:lstStyle/>
                    <a:p>
                      <a:pPr algn="ctr" fontAlgn="b"/>
                      <a:r>
                        <a:rPr lang="en-US" altLang="zh-CN" sz="1400" b="0" i="0" u="none" strike="noStrike" cap="none" dirty="0">
                          <a:solidFill>
                            <a:schemeClr val="lt1"/>
                          </a:solidFill>
                          <a:effectLst/>
                          <a:latin typeface="+mn-lt"/>
                          <a:ea typeface="+mn-ea"/>
                          <a:cs typeface="+mn-cs"/>
                          <a:sym typeface="Arial" panose="020B0604020202020204"/>
                        </a:rPr>
                        <a:t>Indicators</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ctr"/>
                </a:tc>
                <a:tc>
                  <a:txBody>
                    <a:bodyPr/>
                    <a:lstStyle/>
                    <a:p>
                      <a:pPr algn="ctr" fontAlgn="b"/>
                      <a:r>
                        <a:rPr lang="en-US" sz="1600" u="none" strike="noStrike">
                          <a:effectLst/>
                          <a:latin typeface="微软雅黑" panose="020B0503020204020204" pitchFamily="34" charset="-122"/>
                          <a:ea typeface="微软雅黑" panose="020B0503020204020204" pitchFamily="34" charset="-122"/>
                          <a:cs typeface="Times New Roman" panose="02020603050405020304" pitchFamily="18" charset="0"/>
                        </a:rPr>
                        <a:t>logistic</a:t>
                      </a:r>
                      <a:endParaRPr lang="en-US" sz="1600" b="0" i="0" u="none" strike="noStrike">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ctr"/>
                </a:tc>
                <a:tc>
                  <a:txBody>
                    <a:bodyPr/>
                    <a:lstStyle/>
                    <a:p>
                      <a:pPr algn="ctr" fontAlgn="b"/>
                      <a:r>
                        <a:rPr lang="en-US" altLang="zh-CN" sz="1600" u="none" strike="noStrike" dirty="0">
                          <a:effectLst/>
                          <a:latin typeface="微软雅黑" panose="020B0503020204020204" pitchFamily="34" charset="-122"/>
                          <a:ea typeface="微软雅黑" panose="020B0503020204020204" pitchFamily="34" charset="-122"/>
                          <a:cs typeface="微软雅黑" panose="020B0503020204020204" pitchFamily="34" charset="-122"/>
                        </a:rPr>
                        <a:t>Oversampling</a:t>
                      </a:r>
                    </a:p>
                    <a:p>
                      <a:pPr algn="ctr" fontAlgn="b"/>
                      <a:r>
                        <a:rPr lang="en-US" altLang="zh-CN" sz="1600" u="none" strike="noStrike" dirty="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u="none" strike="noStrike" dirty="0">
                          <a:effectLst/>
                          <a:latin typeface="微软雅黑" panose="020B0503020204020204" pitchFamily="34" charset="-122"/>
                          <a:ea typeface="微软雅黑" panose="020B0503020204020204" pitchFamily="34" charset="-122"/>
                          <a:cs typeface="微软雅黑" panose="020B0503020204020204" pitchFamily="34" charset="-122"/>
                        </a:rPr>
                        <a:t>logistic</a:t>
                      </a:r>
                      <a:endParaRPr lang="en-US"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620" marR="7620" marT="7620" marB="0" anchor="ctr"/>
                </a:tc>
                <a:extLst>
                  <a:ext uri="{0D108BD9-81ED-4DB2-BD59-A6C34878D82A}">
                    <a16:rowId xmlns:a16="http://schemas.microsoft.com/office/drawing/2014/main" val="10000"/>
                  </a:ext>
                </a:extLst>
              </a:tr>
              <a:tr h="175260">
                <a:tc>
                  <a:txBody>
                    <a:bodyPr/>
                    <a:lstStyle/>
                    <a:p>
                      <a:pPr algn="ctr" fontAlgn="b"/>
                      <a:r>
                        <a:rPr lang="en-US" sz="1600" u="none" strike="noStrike" dirty="0">
                          <a:effectLst/>
                          <a:latin typeface="Times New Roman" panose="02020603050405020304" pitchFamily="18" charset="0"/>
                          <a:ea typeface="+mj-ea"/>
                          <a:cs typeface="Times New Roman" panose="02020603050405020304" pitchFamily="18" charset="0"/>
                        </a:rPr>
                        <a:t>accuracy</a:t>
                      </a:r>
                      <a:endParaRPr lang="en-US" sz="1600" b="0" i="0" u="none" strike="noStrike" dirty="0">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tc>
                  <a:txBody>
                    <a:bodyPr/>
                    <a:lstStyle/>
                    <a:p>
                      <a:pPr algn="ctr" fontAlgn="b"/>
                      <a:r>
                        <a:rPr lang="en-US" altLang="zh-CN" sz="1600" u="none" strike="noStrike">
                          <a:effectLst/>
                          <a:latin typeface="Times New Roman" panose="02020603050405020304" pitchFamily="18" charset="0"/>
                          <a:ea typeface="+mj-ea"/>
                          <a:cs typeface="Times New Roman" panose="02020603050405020304" pitchFamily="18" charset="0"/>
                        </a:rPr>
                        <a:t>1.00</a:t>
                      </a:r>
                      <a:endParaRPr lang="en-US" altLang="zh-CN" sz="1600" b="0" i="0" u="none" strike="noStrike">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tc>
                  <a:txBody>
                    <a:bodyPr/>
                    <a:lstStyle/>
                    <a:p>
                      <a:pPr algn="ctr" fontAlgn="b"/>
                      <a:r>
                        <a:rPr lang="en-US" altLang="zh-CN" sz="1600" u="none" strike="noStrike">
                          <a:effectLst/>
                          <a:latin typeface="Times New Roman" panose="02020603050405020304" pitchFamily="18" charset="0"/>
                          <a:ea typeface="+mj-ea"/>
                          <a:cs typeface="Times New Roman" panose="02020603050405020304" pitchFamily="18" charset="0"/>
                        </a:rPr>
                        <a:t>0.94</a:t>
                      </a:r>
                      <a:endParaRPr lang="en-US" altLang="zh-CN" sz="1600" b="0" i="0" u="none" strike="noStrike">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extLst>
                  <a:ext uri="{0D108BD9-81ED-4DB2-BD59-A6C34878D82A}">
                    <a16:rowId xmlns:a16="http://schemas.microsoft.com/office/drawing/2014/main" val="10001"/>
                  </a:ext>
                </a:extLst>
              </a:tr>
              <a:tr h="175260">
                <a:tc>
                  <a:txBody>
                    <a:bodyPr/>
                    <a:lstStyle/>
                    <a:p>
                      <a:pPr algn="ctr" fontAlgn="b"/>
                      <a:r>
                        <a:rPr lang="en-US" sz="1600" u="none" strike="noStrike" dirty="0" err="1">
                          <a:effectLst/>
                          <a:latin typeface="Times New Roman" panose="02020603050405020304" pitchFamily="18" charset="0"/>
                          <a:ea typeface="+mj-ea"/>
                          <a:cs typeface="Times New Roman" panose="02020603050405020304" pitchFamily="18" charset="0"/>
                        </a:rPr>
                        <a:t>roc_auc</a:t>
                      </a:r>
                      <a:endParaRPr lang="en-US" sz="1600" b="0" i="0" u="none" strike="noStrike" dirty="0">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tc>
                  <a:txBody>
                    <a:bodyPr/>
                    <a:lstStyle/>
                    <a:p>
                      <a:pPr algn="ctr" fontAlgn="b"/>
                      <a:r>
                        <a:rPr lang="en-US" altLang="zh-CN" sz="1600" u="none" strike="noStrike" dirty="0">
                          <a:effectLst/>
                          <a:latin typeface="Times New Roman" panose="02020603050405020304" pitchFamily="18" charset="0"/>
                          <a:ea typeface="+mj-ea"/>
                          <a:cs typeface="Times New Roman" panose="02020603050405020304" pitchFamily="18" charset="0"/>
                        </a:rPr>
                        <a:t>0.80</a:t>
                      </a:r>
                      <a:endParaRPr lang="en-US" altLang="zh-CN" sz="1600" b="0" i="0" u="none" strike="noStrike" dirty="0">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tc>
                  <a:txBody>
                    <a:bodyPr/>
                    <a:lstStyle/>
                    <a:p>
                      <a:pPr algn="ctr" fontAlgn="b"/>
                      <a:r>
                        <a:rPr lang="en-US" altLang="zh-CN" sz="1600" u="none" strike="noStrike">
                          <a:effectLst/>
                          <a:latin typeface="Times New Roman" panose="02020603050405020304" pitchFamily="18" charset="0"/>
                          <a:ea typeface="+mj-ea"/>
                          <a:cs typeface="Times New Roman" panose="02020603050405020304" pitchFamily="18" charset="0"/>
                        </a:rPr>
                        <a:t>0.94</a:t>
                      </a:r>
                      <a:endParaRPr lang="en-US" altLang="zh-CN" sz="1600" b="0" i="0" u="none" strike="noStrike">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extLst>
                  <a:ext uri="{0D108BD9-81ED-4DB2-BD59-A6C34878D82A}">
                    <a16:rowId xmlns:a16="http://schemas.microsoft.com/office/drawing/2014/main" val="10002"/>
                  </a:ext>
                </a:extLst>
              </a:tr>
              <a:tr h="175260">
                <a:tc>
                  <a:txBody>
                    <a:bodyPr/>
                    <a:lstStyle/>
                    <a:p>
                      <a:pPr algn="ctr" fontAlgn="b"/>
                      <a:r>
                        <a:rPr lang="en-US" sz="1600" u="none" strike="noStrike" dirty="0">
                          <a:effectLst/>
                          <a:latin typeface="Times New Roman" panose="02020603050405020304" pitchFamily="18" charset="0"/>
                          <a:ea typeface="+mj-ea"/>
                          <a:cs typeface="Times New Roman" panose="02020603050405020304" pitchFamily="18" charset="0"/>
                        </a:rPr>
                        <a:t>recall</a:t>
                      </a:r>
                      <a:endParaRPr lang="en-US" sz="1600" b="0" i="0" u="none" strike="noStrike" dirty="0">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tc>
                  <a:txBody>
                    <a:bodyPr/>
                    <a:lstStyle/>
                    <a:p>
                      <a:pPr algn="ctr" fontAlgn="b"/>
                      <a:r>
                        <a:rPr lang="en-US" altLang="zh-CN" sz="1600" u="none" strike="noStrike" dirty="0">
                          <a:effectLst/>
                          <a:latin typeface="Times New Roman" panose="02020603050405020304" pitchFamily="18" charset="0"/>
                          <a:ea typeface="+mj-ea"/>
                          <a:cs typeface="Times New Roman" panose="02020603050405020304" pitchFamily="18" charset="0"/>
                        </a:rPr>
                        <a:t>0.61</a:t>
                      </a:r>
                      <a:endParaRPr lang="en-US" altLang="zh-CN" sz="1600" b="0" i="0" u="none" strike="noStrike" dirty="0">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tc>
                  <a:txBody>
                    <a:bodyPr/>
                    <a:lstStyle/>
                    <a:p>
                      <a:pPr algn="ctr" fontAlgn="b"/>
                      <a:r>
                        <a:rPr lang="en-US" altLang="zh-CN" sz="1600" u="none" strike="noStrike">
                          <a:effectLst/>
                          <a:latin typeface="Times New Roman" panose="02020603050405020304" pitchFamily="18" charset="0"/>
                          <a:ea typeface="+mj-ea"/>
                          <a:cs typeface="Times New Roman" panose="02020603050405020304" pitchFamily="18" charset="0"/>
                        </a:rPr>
                        <a:t>0.90</a:t>
                      </a:r>
                      <a:endParaRPr lang="en-US" altLang="zh-CN" sz="1600" b="0" i="0" u="none" strike="noStrike">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extLst>
                  <a:ext uri="{0D108BD9-81ED-4DB2-BD59-A6C34878D82A}">
                    <a16:rowId xmlns:a16="http://schemas.microsoft.com/office/drawing/2014/main" val="10003"/>
                  </a:ext>
                </a:extLst>
              </a:tr>
              <a:tr h="175260">
                <a:tc>
                  <a:txBody>
                    <a:bodyPr/>
                    <a:lstStyle/>
                    <a:p>
                      <a:pPr algn="ctr" fontAlgn="b"/>
                      <a:r>
                        <a:rPr lang="en-US" sz="1600" u="none" strike="noStrike" dirty="0">
                          <a:effectLst/>
                          <a:latin typeface="Times New Roman" panose="02020603050405020304" pitchFamily="18" charset="0"/>
                          <a:ea typeface="+mj-ea"/>
                          <a:cs typeface="Times New Roman" panose="02020603050405020304" pitchFamily="18" charset="0"/>
                        </a:rPr>
                        <a:t>precision</a:t>
                      </a:r>
                      <a:endParaRPr lang="en-US" sz="1600" b="0" i="0" u="none" strike="noStrike" dirty="0">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tc>
                  <a:txBody>
                    <a:bodyPr/>
                    <a:lstStyle/>
                    <a:p>
                      <a:pPr algn="ctr" fontAlgn="b"/>
                      <a:r>
                        <a:rPr lang="en-US" altLang="zh-CN" sz="1600" u="none" strike="noStrike" dirty="0">
                          <a:effectLst/>
                          <a:latin typeface="Times New Roman" panose="02020603050405020304" pitchFamily="18" charset="0"/>
                          <a:ea typeface="+mj-ea"/>
                          <a:cs typeface="Times New Roman" panose="02020603050405020304" pitchFamily="18" charset="0"/>
                        </a:rPr>
                        <a:t>0.89</a:t>
                      </a:r>
                      <a:endParaRPr lang="en-US" altLang="zh-CN" sz="1600" b="0" i="0" u="none" strike="noStrike" dirty="0">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tc>
                  <a:txBody>
                    <a:bodyPr/>
                    <a:lstStyle/>
                    <a:p>
                      <a:pPr algn="ctr" fontAlgn="b"/>
                      <a:r>
                        <a:rPr lang="en-US" altLang="zh-CN" sz="1600" u="none" strike="noStrike" dirty="0">
                          <a:effectLst/>
                          <a:latin typeface="Times New Roman" panose="02020603050405020304" pitchFamily="18" charset="0"/>
                          <a:ea typeface="+mj-ea"/>
                          <a:cs typeface="Times New Roman" panose="02020603050405020304" pitchFamily="18" charset="0"/>
                        </a:rPr>
                        <a:t>0.97</a:t>
                      </a:r>
                      <a:endParaRPr lang="en-US" altLang="zh-CN" sz="1600" b="0" i="0" u="none" strike="noStrike" dirty="0">
                        <a:solidFill>
                          <a:srgbClr val="000000"/>
                        </a:solidFill>
                        <a:effectLst/>
                        <a:latin typeface="Times New Roman" panose="02020603050405020304" pitchFamily="18" charset="0"/>
                        <a:ea typeface="+mj-ea"/>
                        <a:cs typeface="Times New Roman" panose="02020603050405020304" pitchFamily="18" charset="0"/>
                      </a:endParaRPr>
                    </a:p>
                  </a:txBody>
                  <a:tcPr marL="7620" marR="7620" marT="7620" marB="0" anchor="ctr"/>
                </a:tc>
                <a:extLst>
                  <a:ext uri="{0D108BD9-81ED-4DB2-BD59-A6C34878D82A}">
                    <a16:rowId xmlns:a16="http://schemas.microsoft.com/office/drawing/2014/main" val="10004"/>
                  </a:ext>
                </a:extLst>
              </a:tr>
            </a:tbl>
          </a:graphicData>
        </a:graphic>
      </p:graphicFrame>
      <p:pic>
        <p:nvPicPr>
          <p:cNvPr id="16" name="图片 15"/>
          <p:cNvPicPr>
            <a:picLocks noChangeAspect="1"/>
          </p:cNvPicPr>
          <p:nvPr/>
        </p:nvPicPr>
        <p:blipFill rotWithShape="1">
          <a:blip r:embed="rId4"/>
          <a:srcRect l="7902" t="6668" r="7402" b="3898"/>
          <a:stretch>
            <a:fillRect/>
          </a:stretch>
        </p:blipFill>
        <p:spPr>
          <a:xfrm>
            <a:off x="6320180" y="2997630"/>
            <a:ext cx="5033621" cy="3310465"/>
          </a:xfrm>
          <a:prstGeom prst="rect">
            <a:avLst/>
          </a:prstGeom>
        </p:spPr>
      </p:pic>
      <p:sp>
        <p:nvSpPr>
          <p:cNvPr id="17" name="矩形 16"/>
          <p:cNvSpPr/>
          <p:nvPr/>
        </p:nvSpPr>
        <p:spPr>
          <a:xfrm>
            <a:off x="611983" y="3647795"/>
            <a:ext cx="4804042" cy="2462213"/>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Threshold  and recall are a set of contradictory variables;</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The smaller the precision, the larger the recall value, and the model can find more records of credit card stolen, but the price in exchange is that the number of false positives is also larger;</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As the threshold increases, the recall value gradually decreases, the precision value gradually increases, and the number of misjudgments also decreases;</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By adjusting the model threshold, the intensity of the model against credit card fraud is controlled;</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spTree>
    <p:extLst>
      <p:ext uri="{BB962C8B-B14F-4D97-AF65-F5344CB8AC3E}">
        <p14:creationId xmlns:p14="http://schemas.microsoft.com/office/powerpoint/2010/main" val="2791384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9"/>
        <p:cNvGrpSpPr/>
        <p:nvPr/>
      </p:nvGrpSpPr>
      <p:grpSpPr>
        <a:xfrm>
          <a:off x="0" y="0"/>
          <a:ext cx="0" cy="0"/>
          <a:chOff x="0" y="0"/>
          <a:chExt cx="0" cy="0"/>
        </a:xfrm>
      </p:grpSpPr>
      <p:pic>
        <p:nvPicPr>
          <p:cNvPr id="280" name="Shape 280"/>
          <p:cNvPicPr preferRelativeResize="0"/>
          <p:nvPr/>
        </p:nvPicPr>
        <p:blipFill rotWithShape="1">
          <a:blip r:embed="rId3"/>
          <a:srcRect b="14883"/>
          <a:stretch>
            <a:fillRect/>
          </a:stretch>
        </p:blipFill>
        <p:spPr>
          <a:xfrm>
            <a:off x="0" y="-22139"/>
            <a:ext cx="12192000" cy="6918239"/>
          </a:xfrm>
          <a:prstGeom prst="rect">
            <a:avLst/>
          </a:prstGeom>
          <a:noFill/>
          <a:ln>
            <a:noFill/>
          </a:ln>
        </p:spPr>
      </p:pic>
      <p:sp>
        <p:nvSpPr>
          <p:cNvPr id="281" name="Shape 281"/>
          <p:cNvSpPr/>
          <p:nvPr/>
        </p:nvSpPr>
        <p:spPr>
          <a:xfrm>
            <a:off x="219315" y="285750"/>
            <a:ext cx="11753370" cy="6286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82" name="Shape 282"/>
          <p:cNvSpPr/>
          <p:nvPr/>
        </p:nvSpPr>
        <p:spPr>
          <a:xfrm>
            <a:off x="527957" y="603250"/>
            <a:ext cx="11136086" cy="5651500"/>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83" name="Shape 283"/>
          <p:cNvSpPr txBox="1"/>
          <p:nvPr/>
        </p:nvSpPr>
        <p:spPr>
          <a:xfrm>
            <a:off x="4667999" y="1429507"/>
            <a:ext cx="3783279" cy="830997"/>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4800" b="1" i="0" u="none" strike="noStrike" kern="0" cap="none" spc="0" normalizeH="0" baseline="0" noProof="0" dirty="0">
                <a:ln>
                  <a:noFill/>
                </a:ln>
                <a:solidFill>
                  <a:srgbClr val="C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CONTENTS</a:t>
            </a:r>
            <a:endParaRPr kumimoji="0" sz="4800" b="1" i="0" u="none" strike="noStrike" kern="0" cap="none" spc="0" normalizeH="0" baseline="0" noProof="0" dirty="0">
              <a:ln>
                <a:noFill/>
              </a:ln>
              <a:solidFill>
                <a:srgbClr val="C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284" name="Shape 284"/>
          <p:cNvSpPr/>
          <p:nvPr/>
        </p:nvSpPr>
        <p:spPr>
          <a:xfrm>
            <a:off x="6828242" y="2901837"/>
            <a:ext cx="938734" cy="938732"/>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85" name="Shape 285"/>
          <p:cNvSpPr/>
          <p:nvPr/>
        </p:nvSpPr>
        <p:spPr>
          <a:xfrm>
            <a:off x="2329271" y="3161206"/>
            <a:ext cx="397262" cy="476714"/>
          </a:xfrm>
          <a:custGeom>
            <a:avLst/>
            <a:gdLst/>
            <a:ahLst/>
            <a:cxnLst/>
            <a:rect l="0" t="0" r="0" b="0"/>
            <a:pathLst>
              <a:path w="517" h="619" extrusionOk="0">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86" name="Shape 286"/>
          <p:cNvSpPr txBox="1"/>
          <p:nvPr/>
        </p:nvSpPr>
        <p:spPr>
          <a:xfrm>
            <a:off x="6244991"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Rat </a:t>
            </a:r>
            <a:r>
              <a:rPr kumimoji="0" lang="en-US" altLang="zh-CN" sz="2400" b="0"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P</a:t>
            </a:r>
            <a:r>
              <a:rPr kumimoji="0" lang="en-US" altLang="zh-CN" sz="2400" b="0" i="0" u="none" strike="noStrike" kern="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oison</a:t>
            </a:r>
            <a:endParaRPr kumimoji="0" sz="2400" b="0"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cxnSp>
        <p:nvCxnSpPr>
          <p:cNvPr id="288" name="Shape 288"/>
          <p:cNvCxnSpPr/>
          <p:nvPr/>
        </p:nvCxnSpPr>
        <p:spPr>
          <a:xfrm>
            <a:off x="367012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289" name="Shape 289"/>
          <p:cNvCxnSpPr/>
          <p:nvPr/>
        </p:nvCxnSpPr>
        <p:spPr>
          <a:xfrm>
            <a:off x="604756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290" name="Shape 290"/>
          <p:cNvCxnSpPr/>
          <p:nvPr/>
        </p:nvCxnSpPr>
        <p:spPr>
          <a:xfrm>
            <a:off x="8455480" y="3020786"/>
            <a:ext cx="0" cy="1155700"/>
          </a:xfrm>
          <a:prstGeom prst="straightConnector1">
            <a:avLst/>
          </a:prstGeom>
          <a:noFill/>
          <a:ln w="9525" cap="flat" cmpd="sng">
            <a:solidFill>
              <a:srgbClr val="F2F2F2"/>
            </a:solidFill>
            <a:prstDash val="solid"/>
            <a:miter lim="800000"/>
            <a:headEnd type="none" w="sm" len="sm"/>
            <a:tailEnd type="none" w="sm" len="sm"/>
          </a:ln>
        </p:spPr>
      </p:cxnSp>
      <p:sp>
        <p:nvSpPr>
          <p:cNvPr id="291" name="Shape 291"/>
          <p:cNvSpPr/>
          <p:nvPr/>
        </p:nvSpPr>
        <p:spPr>
          <a:xfrm>
            <a:off x="7035274" y="3233285"/>
            <a:ext cx="495452" cy="329045"/>
          </a:xfrm>
          <a:custGeom>
            <a:avLst/>
            <a:gdLst/>
            <a:ahLst/>
            <a:cxnLst/>
            <a:rect l="0" t="0" r="0" b="0"/>
            <a:pathLst>
              <a:path w="497" h="400" extrusionOk="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rgbClr val="C00000"/>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92" name="Shape 292"/>
          <p:cNvSpPr txBox="1"/>
          <p:nvPr/>
        </p:nvSpPr>
        <p:spPr>
          <a:xfrm>
            <a:off x="1514226"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Plague Flood</a:t>
            </a:r>
            <a:endParaRPr kumimoji="0"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sp>
        <p:nvSpPr>
          <p:cNvPr id="293" name="Shape 293"/>
          <p:cNvSpPr/>
          <p:nvPr/>
        </p:nvSpPr>
        <p:spPr>
          <a:xfrm>
            <a:off x="9236161" y="2901526"/>
            <a:ext cx="938734" cy="93873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94" name="Shape 294"/>
          <p:cNvSpPr txBox="1"/>
          <p:nvPr/>
        </p:nvSpPr>
        <p:spPr>
          <a:xfrm>
            <a:off x="8748343"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Two-pronged</a:t>
            </a:r>
            <a:endParaRPr kumimoji="0"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grpSp>
        <p:nvGrpSpPr>
          <p:cNvPr id="295" name="Shape 295"/>
          <p:cNvGrpSpPr/>
          <p:nvPr/>
        </p:nvGrpSpPr>
        <p:grpSpPr>
          <a:xfrm>
            <a:off x="2023173" y="2900524"/>
            <a:ext cx="936000" cy="936000"/>
            <a:chOff x="1286827" y="1170191"/>
            <a:chExt cx="936000" cy="936000"/>
          </a:xfrm>
        </p:grpSpPr>
        <p:sp>
          <p:nvSpPr>
            <p:cNvPr id="296" name="Shape 296"/>
            <p:cNvSpPr/>
            <p:nvPr/>
          </p:nvSpPr>
          <p:spPr>
            <a:xfrm>
              <a:off x="1286827" y="1170191"/>
              <a:ext cx="936000" cy="9360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97" name="Shape 297"/>
            <p:cNvSpPr/>
            <p:nvPr/>
          </p:nvSpPr>
          <p:spPr>
            <a:xfrm>
              <a:off x="1479630" y="1444385"/>
              <a:ext cx="542176" cy="387612"/>
            </a:xfrm>
            <a:custGeom>
              <a:avLst/>
              <a:gdLst/>
              <a:ahLst/>
              <a:cxnLst/>
              <a:rect l="0" t="0" r="0" b="0"/>
              <a:pathLst>
                <a:path w="497" h="382" extrusionOk="0">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F2F2F2"/>
            </a:solidFill>
            <a:ln w="19050" cap="flat" cmpd="sng">
              <a:solidFill>
                <a:srgbClr val="FFFFFF"/>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grpSp>
      <p:sp>
        <p:nvSpPr>
          <p:cNvPr id="298" name="Shape 298"/>
          <p:cNvSpPr/>
          <p:nvPr/>
        </p:nvSpPr>
        <p:spPr>
          <a:xfrm>
            <a:off x="4425024" y="2901837"/>
            <a:ext cx="938734" cy="93873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99" name="Shape 299"/>
          <p:cNvSpPr txBox="1"/>
          <p:nvPr/>
        </p:nvSpPr>
        <p:spPr>
          <a:xfrm>
            <a:off x="3885726"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The Rat Clip</a:t>
            </a:r>
            <a:endParaRPr kumimoji="0"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sp>
        <p:nvSpPr>
          <p:cNvPr id="300" name="Shape 300"/>
          <p:cNvSpPr/>
          <p:nvPr/>
        </p:nvSpPr>
        <p:spPr>
          <a:xfrm>
            <a:off x="4667999" y="3161206"/>
            <a:ext cx="498072" cy="366595"/>
          </a:xfrm>
          <a:custGeom>
            <a:avLst/>
            <a:gdLst/>
            <a:ahLst/>
            <a:cxnLst/>
            <a:rect l="0" t="0" r="0" b="0"/>
            <a:pathLst>
              <a:path w="498" h="435" extrusionOk="0">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rgbClr val="F2F2F2"/>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Tree>
    <p:extLst>
      <p:ext uri="{BB962C8B-B14F-4D97-AF65-F5344CB8AC3E}">
        <p14:creationId xmlns:p14="http://schemas.microsoft.com/office/powerpoint/2010/main" val="2028863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Shape 174"/>
          <p:cNvSpPr txBox="1"/>
          <p:nvPr/>
        </p:nvSpPr>
        <p:spPr>
          <a:xfrm>
            <a:off x="737565" y="353675"/>
            <a:ext cx="10616235" cy="43088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rPr>
              <a:t>Introduction to </a:t>
            </a:r>
            <a:r>
              <a:rPr kumimoji="0" lang="en" altLang="zh-CN" sz="2200" b="1" i="0" u="none" strike="noStrike" kern="0" cap="none" spc="0" normalizeH="0" baseline="0" noProof="0" dirty="0" err="1">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rPr>
              <a:t>AutoEncoder</a:t>
            </a:r>
            <a:endParaRPr kumimoji="0" lang="en"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endParaRPr>
          </a:p>
        </p:txBody>
      </p:sp>
      <p:cxnSp>
        <p:nvCxnSpPr>
          <p:cNvPr id="177" name="Shape 177"/>
          <p:cNvCxnSpPr/>
          <p:nvPr/>
        </p:nvCxnSpPr>
        <p:spPr>
          <a:xfrm>
            <a:off x="822353" y="784562"/>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1" name="矩形 30"/>
          <p:cNvSpPr/>
          <p:nvPr/>
        </p:nvSpPr>
        <p:spPr bwMode="auto">
          <a:xfrm>
            <a:off x="185397" y="1186433"/>
            <a:ext cx="5477945" cy="379249"/>
          </a:xfrm>
          <a:prstGeom prst="rect">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a:buNone/>
              <a:tabLst/>
              <a:defRPr/>
            </a:pPr>
            <a:r>
              <a:rPr kumimoji="0" lang="en-US" altLang="zh-CN" sz="1800" b="1" i="0" u="none" strike="noStrike" kern="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AutoEncoder</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35" name="矩形 34"/>
          <p:cNvSpPr/>
          <p:nvPr/>
        </p:nvSpPr>
        <p:spPr bwMode="auto">
          <a:xfrm>
            <a:off x="6177490" y="1174281"/>
            <a:ext cx="5829113" cy="379222"/>
          </a:xfrm>
          <a:prstGeom prst="rect">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a:buNone/>
              <a:tabLst/>
              <a:defRPr/>
            </a:pPr>
            <a:r>
              <a:rPr kumimoji="0" lang="en"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Algorithm Concept</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37" name="圆角矩形 22"/>
          <p:cNvSpPr/>
          <p:nvPr/>
        </p:nvSpPr>
        <p:spPr bwMode="auto">
          <a:xfrm>
            <a:off x="6180989" y="1701167"/>
            <a:ext cx="5825614" cy="4786847"/>
          </a:xfrm>
          <a:prstGeom prst="roundRect">
            <a:avLst>
              <a:gd name="adj" fmla="val 2114"/>
            </a:avLst>
          </a:prstGeom>
          <a:noFill/>
          <a:ln w="9525" cap="flat" cmpd="sng" algn="ctr">
            <a:solidFill>
              <a:schemeClr val="bg1">
                <a:lumMod val="75000"/>
              </a:schemeClr>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45" name="圆角矩形 22"/>
          <p:cNvSpPr/>
          <p:nvPr/>
        </p:nvSpPr>
        <p:spPr bwMode="auto">
          <a:xfrm>
            <a:off x="185397" y="1717477"/>
            <a:ext cx="5463439" cy="4786847"/>
          </a:xfrm>
          <a:prstGeom prst="roundRect">
            <a:avLst>
              <a:gd name="adj" fmla="val 2114"/>
            </a:avLst>
          </a:prstGeom>
          <a:noFill/>
          <a:ln w="9525" cap="flat" cmpd="sng" algn="ctr">
            <a:solidFill>
              <a:schemeClr val="bg1">
                <a:lumMod val="75000"/>
              </a:schemeClr>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49"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0"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6" name="矩形 55"/>
          <p:cNvSpPr/>
          <p:nvPr/>
        </p:nvSpPr>
        <p:spPr>
          <a:xfrm>
            <a:off x="185396" y="1848742"/>
            <a:ext cx="3232361"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Autoencoder can be used for high-dimensional complex data processing. The auto-coding neural network is an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unsupervised learning algorithm</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which uses the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BP back propagation algorithm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and makes the target value equal to the input value.</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Autoencoder is used for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dimensionality reduction or feature learning.</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The number of neurons in the hidden layer of Autoencoder is less than the number of neurons in the output layer. </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pic>
        <p:nvPicPr>
          <p:cNvPr id="3" name="图片 2"/>
          <p:cNvPicPr>
            <a:picLocks noChangeAspect="1"/>
          </p:cNvPicPr>
          <p:nvPr/>
        </p:nvPicPr>
        <p:blipFill>
          <a:blip r:embed="rId3"/>
          <a:stretch>
            <a:fillRect/>
          </a:stretch>
        </p:blipFill>
        <p:spPr>
          <a:xfrm>
            <a:off x="9268690" y="0"/>
            <a:ext cx="2923309" cy="778807"/>
          </a:xfrm>
          <a:prstGeom prst="rect">
            <a:avLst/>
          </a:prstGeom>
        </p:spPr>
      </p:pic>
      <p:sp>
        <p:nvSpPr>
          <p:cNvPr id="14" name="矩形 13"/>
          <p:cNvSpPr/>
          <p:nvPr/>
        </p:nvSpPr>
        <p:spPr>
          <a:xfrm>
            <a:off x="6177491" y="1717478"/>
            <a:ext cx="5829112" cy="3293209"/>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Autoencoder is a type of neural network. After training, it can try to copy the input to the output. Autoencoder learns an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"identity function"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with the same input and output.</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The network structure of the autoencoder is very simple, including Input Layer, Hidden Layer and Output Layer. Among them, there is a hidden layer h inside the dynamic encoder, which can generate codes to represent the input. The network can be viewed as consisting of two parts: </a:t>
            </a:r>
            <a:r>
              <a:rPr kumimoji="0" lang="en"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an encoder h = f (x) and a decoder for generating reconstruction r = g (h). </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Finally, make x approximately equal to g (f (x)). The network can be designed so that x = g (f (x)).</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pic>
        <p:nvPicPr>
          <p:cNvPr id="5" name="图片 4"/>
          <p:cNvPicPr>
            <a:picLocks noChangeAspect="1"/>
          </p:cNvPicPr>
          <p:nvPr/>
        </p:nvPicPr>
        <p:blipFill>
          <a:blip r:embed="rId4"/>
          <a:stretch>
            <a:fillRect/>
          </a:stretch>
        </p:blipFill>
        <p:spPr>
          <a:xfrm>
            <a:off x="3360001" y="2479844"/>
            <a:ext cx="2288835" cy="3191723"/>
          </a:xfrm>
          <a:prstGeom prst="rect">
            <a:avLst/>
          </a:prstGeom>
        </p:spPr>
      </p:pic>
      <p:pic>
        <p:nvPicPr>
          <p:cNvPr id="8" name="图片 7"/>
          <p:cNvPicPr>
            <a:picLocks noChangeAspect="1"/>
          </p:cNvPicPr>
          <p:nvPr/>
        </p:nvPicPr>
        <p:blipFill>
          <a:blip r:embed="rId5"/>
          <a:stretch>
            <a:fillRect/>
          </a:stretch>
        </p:blipFill>
        <p:spPr>
          <a:xfrm>
            <a:off x="7011536" y="5101958"/>
            <a:ext cx="4161020" cy="1294785"/>
          </a:xfrm>
          <a:prstGeom prst="rect">
            <a:avLst/>
          </a:prstGeom>
        </p:spPr>
      </p:pic>
      <p:sp>
        <p:nvSpPr>
          <p:cNvPr id="2" name="文本框 1">
            <a:extLst>
              <a:ext uri="{FF2B5EF4-FFF2-40B4-BE49-F238E27FC236}">
                <a16:creationId xmlns:a16="http://schemas.microsoft.com/office/drawing/2014/main" id="{688C8EE2-AF92-D142-8174-B0EDA499ADA8}"/>
              </a:ext>
            </a:extLst>
          </p:cNvPr>
          <p:cNvSpPr txBox="1"/>
          <p:nvPr/>
        </p:nvSpPr>
        <p:spPr>
          <a:xfrm>
            <a:off x="9268690" y="81626"/>
            <a:ext cx="1045028" cy="307777"/>
          </a:xfrm>
          <a:prstGeom prst="rect">
            <a:avLst/>
          </a:prstGeom>
          <a:solidFill>
            <a:schemeClr val="bg1">
              <a:alpha val="99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33947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rPr>
              <a:t>Considerations for Using </a:t>
            </a:r>
            <a:r>
              <a:rPr kumimoji="0" lang="en" altLang="zh-CN" sz="2200" b="1" i="0" u="none" strike="noStrike" kern="0" cap="none" spc="0" normalizeH="0" baseline="0" noProof="0" dirty="0" err="1">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rPr>
              <a:t>AutoEncoder</a:t>
            </a:r>
            <a:endPar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endParaRPr>
          </a:p>
        </p:txBody>
      </p:sp>
      <p:sp>
        <p:nvSpPr>
          <p:cNvPr id="16" name="圆角矩形 15"/>
          <p:cNvSpPr/>
          <p:nvPr/>
        </p:nvSpPr>
        <p:spPr bwMode="auto">
          <a:xfrm>
            <a:off x="479311" y="3415569"/>
            <a:ext cx="11265695" cy="3177134"/>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34" name="圆角矩形 33"/>
          <p:cNvSpPr/>
          <p:nvPr/>
        </p:nvSpPr>
        <p:spPr bwMode="auto">
          <a:xfrm>
            <a:off x="479311" y="1109909"/>
            <a:ext cx="11238821" cy="2176911"/>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9" name="矩形 28"/>
          <p:cNvSpPr/>
          <p:nvPr/>
        </p:nvSpPr>
        <p:spPr>
          <a:xfrm>
            <a:off x="506186" y="1167312"/>
            <a:ext cx="11238821"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The essence of the Autoencoder algorithm is: treat the hidden layer of the neural network as an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encoder and decoder.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The input data is encoded and decoded by the hidden layer. When it reaches the output layer, ensure that the output results are as consistent as possible with the input data. In practice, by imposing some constraints, the autoencoder can only be copied approximately, so it can learn the useful characteristics of the data.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1) The dimension of Hidden Layer is much smaller than the dimension of Input Layer;</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2) Output is used to reconstruct Input, that is, to minimize the error L (Input, Output).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Because it is unlabeled data, the source of the error is obtained after reconstruction and compared with the input.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12" name="图片 11"/>
          <p:cNvPicPr>
            <a:picLocks noChangeAspect="1"/>
          </p:cNvPicPr>
          <p:nvPr/>
        </p:nvPicPr>
        <p:blipFill>
          <a:blip r:embed="rId3"/>
          <a:stretch>
            <a:fillRect/>
          </a:stretch>
        </p:blipFill>
        <p:spPr>
          <a:xfrm>
            <a:off x="9268690" y="0"/>
            <a:ext cx="2923309" cy="778807"/>
          </a:xfrm>
          <a:prstGeom prst="rect">
            <a:avLst/>
          </a:prstGeom>
        </p:spPr>
      </p:pic>
      <p:sp>
        <p:nvSpPr>
          <p:cNvPr id="2" name="矩形 1"/>
          <p:cNvSpPr/>
          <p:nvPr/>
        </p:nvSpPr>
        <p:spPr>
          <a:xfrm>
            <a:off x="571502" y="4102858"/>
            <a:ext cx="5524498"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1</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With dimensionality reduction effect, it can be used to </a:t>
            </a:r>
            <a:r>
              <a:rPr kumimoji="0" lang="en"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extract main features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2</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Can grasp the main features, so it has a certain </a:t>
            </a:r>
            <a:r>
              <a:rPr kumimoji="0" lang="en"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anti-noise ability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3</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Sparse has </a:t>
            </a:r>
            <a:r>
              <a:rPr kumimoji="0" lang="en"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good interpretability</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most of the real scenes satisfy this constraint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4</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The algorithm is more </a:t>
            </a:r>
            <a:r>
              <a:rPr kumimoji="0" lang="en"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robust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5</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Strong expression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6</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Strong </a:t>
            </a:r>
            <a:r>
              <a:rPr kumimoji="0" lang="en"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expansion ability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7</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Facilitate data visualization analysis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3" name="矩形 12"/>
          <p:cNvSpPr/>
          <p:nvPr/>
        </p:nvSpPr>
        <p:spPr>
          <a:xfrm>
            <a:off x="6410951" y="4389313"/>
            <a:ext cx="5334056" cy="198163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1</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It looks smart in theory, but it</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s actually not very easy to use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2</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Compression ability only applies to samples similar to training samples </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3</a:t>
            </a: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r>
              <a:rPr kumimoji="0" lang="en"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The ability of encoder and decoder cannot be too strong</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4" name="矩形 13"/>
          <p:cNvSpPr/>
          <p:nvPr/>
        </p:nvSpPr>
        <p:spPr bwMode="auto">
          <a:xfrm>
            <a:off x="611983" y="3535067"/>
            <a:ext cx="5461634" cy="439042"/>
          </a:xfrm>
          <a:prstGeom prst="rect">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a:buNone/>
              <a:tabLst/>
              <a:defRPr/>
            </a:pPr>
            <a:r>
              <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The Advantages of Autoencoder</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5" name="矩形 14"/>
          <p:cNvSpPr/>
          <p:nvPr/>
        </p:nvSpPr>
        <p:spPr bwMode="auto">
          <a:xfrm>
            <a:off x="6410952" y="3535067"/>
            <a:ext cx="5169065" cy="439042"/>
          </a:xfrm>
          <a:prstGeom prst="rect">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a:buNone/>
              <a:tabLst/>
              <a:defRPr/>
            </a:pPr>
            <a:r>
              <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The Disadvantages of Autoencoder</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7" name="文本框 16">
            <a:extLst>
              <a:ext uri="{FF2B5EF4-FFF2-40B4-BE49-F238E27FC236}">
                <a16:creationId xmlns:a16="http://schemas.microsoft.com/office/drawing/2014/main" id="{B82D63BE-2C7E-0542-BDDB-A4CB5212CF77}"/>
              </a:ext>
            </a:extLst>
          </p:cNvPr>
          <p:cNvSpPr txBox="1"/>
          <p:nvPr/>
        </p:nvSpPr>
        <p:spPr>
          <a:xfrm>
            <a:off x="9268690" y="81626"/>
            <a:ext cx="1045028" cy="307777"/>
          </a:xfrm>
          <a:prstGeom prst="rect">
            <a:avLst/>
          </a:prstGeom>
          <a:solidFill>
            <a:schemeClr val="bg1">
              <a:alpha val="99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991909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rPr>
              <a:t>Feature Visualization</a:t>
            </a:r>
            <a:endPar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endParaRPr>
          </a:p>
        </p:txBody>
      </p:sp>
      <p:sp>
        <p:nvSpPr>
          <p:cNvPr id="34" name="圆角矩形 33"/>
          <p:cNvSpPr/>
          <p:nvPr/>
        </p:nvSpPr>
        <p:spPr bwMode="auto">
          <a:xfrm>
            <a:off x="7445830" y="1109909"/>
            <a:ext cx="4332608" cy="5509197"/>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pic>
        <p:nvPicPr>
          <p:cNvPr id="11" name="图片 10"/>
          <p:cNvPicPr>
            <a:picLocks noChangeAspect="1"/>
          </p:cNvPicPr>
          <p:nvPr/>
        </p:nvPicPr>
        <p:blipFill>
          <a:blip r:embed="rId3"/>
          <a:stretch>
            <a:fillRect/>
          </a:stretch>
        </p:blipFill>
        <p:spPr>
          <a:xfrm>
            <a:off x="9268690" y="0"/>
            <a:ext cx="2923309" cy="778807"/>
          </a:xfrm>
          <a:prstGeom prst="rect">
            <a:avLst/>
          </a:prstGeom>
        </p:spPr>
      </p:pic>
      <p:sp>
        <p:nvSpPr>
          <p:cNvPr id="14" name="矩形 13"/>
          <p:cNvSpPr/>
          <p:nvPr/>
        </p:nvSpPr>
        <p:spPr bwMode="auto">
          <a:xfrm>
            <a:off x="413563" y="1154371"/>
            <a:ext cx="6748776" cy="379282"/>
          </a:xfrm>
          <a:prstGeom prst="rect">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a:buNone/>
              <a:tabLst/>
              <a:defRPr/>
            </a:pPr>
            <a:r>
              <a:rPr kumimoji="0" lang="en"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Data Visualization Results</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5" name="矩形 4"/>
          <p:cNvSpPr/>
          <p:nvPr/>
        </p:nvSpPr>
        <p:spPr>
          <a:xfrm>
            <a:off x="7569187" y="1761563"/>
            <a:ext cx="4085893" cy="4770537"/>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t-SNE is currently the most effective data dimensionality reduction and visualization method. When we want to classify high-dimensional data, it is not clear whether this data set has good separability, you can use t-SNE to project into a 2D or 3D space to observe. If it is separable in the low-dimensional space, the data is separable; if it is not separable in the high-dimensional space, it may be that the data is inseparable.</a:t>
            </a:r>
          </a:p>
          <a:p>
            <a:pPr marL="342900" marR="0" lvl="0" indent="-34290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t-SNE (TSNE) converts the similarity between data points to probability. The similarity in the original space is represented by the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Gaussian joint probability</a:t>
            </a: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 and the similarity in the embedded space is represented by the </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"student t distribution".</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6" name="矩形 15"/>
          <p:cNvSpPr/>
          <p:nvPr/>
        </p:nvSpPr>
        <p:spPr bwMode="auto">
          <a:xfrm>
            <a:off x="7576457" y="1155215"/>
            <a:ext cx="4085892" cy="451438"/>
          </a:xfrm>
          <a:prstGeom prst="rect">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a:buNone/>
              <a:tabLst/>
              <a:defRPr/>
            </a:pPr>
            <a:r>
              <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TSNE</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pic>
        <p:nvPicPr>
          <p:cNvPr id="15" name="图片 14">
            <a:extLst>
              <a:ext uri="{FF2B5EF4-FFF2-40B4-BE49-F238E27FC236}">
                <a16:creationId xmlns:a16="http://schemas.microsoft.com/office/drawing/2014/main" id="{F6FF24D7-F4EC-4076-B02D-706E58F54FC0}"/>
              </a:ext>
            </a:extLst>
          </p:cNvPr>
          <p:cNvPicPr>
            <a:picLocks noChangeAspect="1"/>
          </p:cNvPicPr>
          <p:nvPr/>
        </p:nvPicPr>
        <p:blipFill>
          <a:blip r:embed="rId4"/>
          <a:stretch>
            <a:fillRect/>
          </a:stretch>
        </p:blipFill>
        <p:spPr>
          <a:xfrm>
            <a:off x="353154" y="1725946"/>
            <a:ext cx="6869593" cy="4778379"/>
          </a:xfrm>
          <a:prstGeom prst="rect">
            <a:avLst/>
          </a:prstGeom>
        </p:spPr>
      </p:pic>
      <p:sp>
        <p:nvSpPr>
          <p:cNvPr id="12" name="文本框 11">
            <a:extLst>
              <a:ext uri="{FF2B5EF4-FFF2-40B4-BE49-F238E27FC236}">
                <a16:creationId xmlns:a16="http://schemas.microsoft.com/office/drawing/2014/main" id="{6A3EEFE4-BD7B-C04C-BE8A-294A48D2A92C}"/>
              </a:ext>
            </a:extLst>
          </p:cNvPr>
          <p:cNvSpPr txBox="1"/>
          <p:nvPr/>
        </p:nvSpPr>
        <p:spPr>
          <a:xfrm>
            <a:off x="9268690" y="81626"/>
            <a:ext cx="1045028" cy="307777"/>
          </a:xfrm>
          <a:prstGeom prst="rect">
            <a:avLst/>
          </a:prstGeom>
          <a:solidFill>
            <a:schemeClr val="bg1">
              <a:alpha val="99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9740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rPr>
              <a:t>Building </a:t>
            </a:r>
            <a:r>
              <a:rPr kumimoji="0" lang="en" altLang="zh-CN" sz="2200" b="1" i="0" u="none" strike="noStrike" kern="0" cap="none" spc="0" normalizeH="0" baseline="0" noProof="0" dirty="0" err="1">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rPr>
              <a:t>AutoEncoder</a:t>
            </a:r>
            <a:endPar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2" name="图片 11"/>
          <p:cNvPicPr>
            <a:picLocks noChangeAspect="1"/>
          </p:cNvPicPr>
          <p:nvPr/>
        </p:nvPicPr>
        <p:blipFill>
          <a:blip r:embed="rId4"/>
          <a:stretch>
            <a:fillRect/>
          </a:stretch>
        </p:blipFill>
        <p:spPr>
          <a:xfrm>
            <a:off x="9268690" y="0"/>
            <a:ext cx="2923309" cy="778807"/>
          </a:xfrm>
          <a:prstGeom prst="rect">
            <a:avLst/>
          </a:prstGeom>
        </p:spPr>
      </p:pic>
      <p:pic>
        <p:nvPicPr>
          <p:cNvPr id="4" name="图片 3"/>
          <p:cNvPicPr>
            <a:picLocks noChangeAspect="1"/>
          </p:cNvPicPr>
          <p:nvPr/>
        </p:nvPicPr>
        <p:blipFill>
          <a:blip r:embed="rId5"/>
          <a:stretch>
            <a:fillRect/>
          </a:stretch>
        </p:blipFill>
        <p:spPr>
          <a:xfrm>
            <a:off x="1695450" y="947485"/>
            <a:ext cx="8248650" cy="5360017"/>
          </a:xfrm>
          <a:prstGeom prst="rect">
            <a:avLst/>
          </a:prstGeom>
        </p:spPr>
      </p:pic>
      <p:sp>
        <p:nvSpPr>
          <p:cNvPr id="9" name="文本框 8">
            <a:extLst>
              <a:ext uri="{FF2B5EF4-FFF2-40B4-BE49-F238E27FC236}">
                <a16:creationId xmlns:a16="http://schemas.microsoft.com/office/drawing/2014/main" id="{2519DCF3-1FD5-EF46-8001-763CF819CC82}"/>
              </a:ext>
            </a:extLst>
          </p:cNvPr>
          <p:cNvSpPr txBox="1"/>
          <p:nvPr/>
        </p:nvSpPr>
        <p:spPr>
          <a:xfrm>
            <a:off x="9268690" y="81626"/>
            <a:ext cx="1045028" cy="307777"/>
          </a:xfrm>
          <a:prstGeom prst="rect">
            <a:avLst/>
          </a:prstGeom>
          <a:solidFill>
            <a:schemeClr val="bg1">
              <a:alpha val="99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686743388"/>
      </p:ext>
    </p:extLst>
  </p:cSld>
  <p:clrMapOvr>
    <a:overrideClrMapping bg1="lt1" tx1="dk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rPr>
              <a:t>Visualization of Features after </a:t>
            </a:r>
            <a:r>
              <a:rPr kumimoji="0" lang="en" altLang="zh-CN" sz="2200" b="1" i="0" u="none" strike="noStrike" kern="0" cap="none" spc="0" normalizeH="0" baseline="0" noProof="0" dirty="0" err="1">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rPr>
              <a:t>AutoEncoder</a:t>
            </a:r>
            <a:r>
              <a:rPr kumimoji="0" lang="en"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rPr>
              <a:t> Expression</a:t>
            </a:r>
            <a:endPar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Century Gothic" panose="020B0502020202020204"/>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1" name="图片 10"/>
          <p:cNvPicPr>
            <a:picLocks noChangeAspect="1"/>
          </p:cNvPicPr>
          <p:nvPr/>
        </p:nvPicPr>
        <p:blipFill>
          <a:blip r:embed="rId3"/>
          <a:stretch>
            <a:fillRect/>
          </a:stretch>
        </p:blipFill>
        <p:spPr>
          <a:xfrm>
            <a:off x="9268690" y="0"/>
            <a:ext cx="2923309" cy="778807"/>
          </a:xfrm>
          <a:prstGeom prst="rect">
            <a:avLst/>
          </a:prstGeom>
        </p:spPr>
      </p:pic>
      <p:sp>
        <p:nvSpPr>
          <p:cNvPr id="14" name="矩形 13"/>
          <p:cNvSpPr/>
          <p:nvPr/>
        </p:nvSpPr>
        <p:spPr bwMode="auto">
          <a:xfrm>
            <a:off x="413563" y="1154371"/>
            <a:ext cx="5356512" cy="379282"/>
          </a:xfrm>
          <a:prstGeom prst="rect">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a:buNone/>
              <a:tabLst/>
              <a:defRPr/>
            </a:pPr>
            <a:r>
              <a:rPr kumimoji="0" lang="en-US" altLang="zh-CN" sz="1800" b="1"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Before </a:t>
            </a:r>
            <a:r>
              <a:rPr kumimoji="0" lang="en-US" altLang="zh-CN" sz="1800" b="1" i="0" u="none" strike="noStrike" kern="0" cap="none" spc="0" normalizeH="0" baseline="0" noProof="0" dirty="0" err="1">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AutoEncoder</a:t>
            </a:r>
            <a:endParaRPr kumimoji="0" lang="zh-CN" altLang="en-US" sz="1800" b="1"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pic>
        <p:nvPicPr>
          <p:cNvPr id="7" name="图片 6"/>
          <p:cNvPicPr>
            <a:picLocks noChangeAspect="1"/>
          </p:cNvPicPr>
          <p:nvPr/>
        </p:nvPicPr>
        <p:blipFill>
          <a:blip r:embed="rId4"/>
          <a:stretch>
            <a:fillRect/>
          </a:stretch>
        </p:blipFill>
        <p:spPr>
          <a:xfrm>
            <a:off x="571502" y="1981586"/>
            <a:ext cx="4997688" cy="3476312"/>
          </a:xfrm>
          <a:prstGeom prst="rect">
            <a:avLst/>
          </a:prstGeom>
        </p:spPr>
      </p:pic>
      <p:sp>
        <p:nvSpPr>
          <p:cNvPr id="17" name="矩形 16"/>
          <p:cNvSpPr/>
          <p:nvPr/>
        </p:nvSpPr>
        <p:spPr bwMode="auto">
          <a:xfrm>
            <a:off x="6554946" y="1154371"/>
            <a:ext cx="5061870" cy="379282"/>
          </a:xfrm>
          <a:prstGeom prst="rect">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a:buNone/>
              <a:tabLst/>
              <a:defRPr/>
            </a:pPr>
            <a:r>
              <a:rPr kumimoji="0" lang="en-US" altLang="zh-CN" sz="1800" b="1"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After </a:t>
            </a:r>
            <a:r>
              <a:rPr kumimoji="0" lang="en-US" altLang="zh-CN" sz="1800" b="1" i="0" u="none" strike="noStrike" kern="0" cap="none" spc="0" normalizeH="0" baseline="0" noProof="0" dirty="0" err="1">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AutoEncoder</a:t>
            </a:r>
            <a:endParaRPr kumimoji="0" lang="zh-CN" altLang="en-US" sz="1800" b="1"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pic>
        <p:nvPicPr>
          <p:cNvPr id="10" name="图片 9">
            <a:extLst>
              <a:ext uri="{FF2B5EF4-FFF2-40B4-BE49-F238E27FC236}">
                <a16:creationId xmlns:a16="http://schemas.microsoft.com/office/drawing/2014/main" id="{9C8F5C63-9F4D-4F2B-875A-29708A97FA1E}"/>
              </a:ext>
            </a:extLst>
          </p:cNvPr>
          <p:cNvPicPr>
            <a:picLocks noChangeAspect="1"/>
          </p:cNvPicPr>
          <p:nvPr/>
        </p:nvPicPr>
        <p:blipFill>
          <a:blip r:embed="rId5"/>
          <a:stretch>
            <a:fillRect/>
          </a:stretch>
        </p:blipFill>
        <p:spPr>
          <a:xfrm>
            <a:off x="6368022" y="1981586"/>
            <a:ext cx="5801336" cy="3476312"/>
          </a:xfrm>
          <a:prstGeom prst="rect">
            <a:avLst/>
          </a:prstGeom>
        </p:spPr>
      </p:pic>
      <p:sp>
        <p:nvSpPr>
          <p:cNvPr id="12" name="文本框 11">
            <a:extLst>
              <a:ext uri="{FF2B5EF4-FFF2-40B4-BE49-F238E27FC236}">
                <a16:creationId xmlns:a16="http://schemas.microsoft.com/office/drawing/2014/main" id="{158994EC-C7E4-B943-9C86-14945CB391B4}"/>
              </a:ext>
            </a:extLst>
          </p:cNvPr>
          <p:cNvSpPr txBox="1"/>
          <p:nvPr/>
        </p:nvSpPr>
        <p:spPr>
          <a:xfrm>
            <a:off x="9268690" y="81626"/>
            <a:ext cx="1045028" cy="307777"/>
          </a:xfrm>
          <a:prstGeom prst="rect">
            <a:avLst/>
          </a:prstGeom>
          <a:solidFill>
            <a:schemeClr val="bg1">
              <a:alpha val="99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407590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Shape 215"/>
          <p:cNvSpPr txBox="1"/>
          <p:nvPr/>
        </p:nvSpPr>
        <p:spPr>
          <a:xfrm>
            <a:off x="729097" y="353675"/>
            <a:ext cx="10616235" cy="43088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rPr>
              <a:t>AutoEncoder+ LogisticRegression</a:t>
            </a:r>
            <a:r>
              <a:rPr kumimoji="0" lang="en-US"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rPr>
              <a:t> Result</a:t>
            </a:r>
            <a:endPar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endParaRPr>
          </a:p>
        </p:txBody>
      </p:sp>
      <p:cxnSp>
        <p:nvCxnSpPr>
          <p:cNvPr id="218" name="Shape 218"/>
          <p:cNvCxnSpPr/>
          <p:nvPr/>
        </p:nvCxnSpPr>
        <p:spPr>
          <a:xfrm>
            <a:off x="729097" y="809298"/>
            <a:ext cx="6481123" cy="0"/>
          </a:xfrm>
          <a:prstGeom prst="straightConnector1">
            <a:avLst/>
          </a:prstGeom>
          <a:noFill/>
          <a:ln w="38100" cap="flat" cmpd="sng">
            <a:solidFill>
              <a:srgbClr val="C00000"/>
            </a:solidFill>
            <a:prstDash val="solid"/>
            <a:miter lim="800000"/>
            <a:headEnd type="none" w="sm" len="sm"/>
            <a:tailEnd type="none" w="sm" len="sm"/>
          </a:ln>
        </p:spPr>
      </p:cxnSp>
      <p:graphicFrame>
        <p:nvGraphicFramePr>
          <p:cNvPr id="2" name="表格 1"/>
          <p:cNvGraphicFramePr>
            <a:graphicFrameLocks noGrp="1"/>
          </p:cNvGraphicFramePr>
          <p:nvPr/>
        </p:nvGraphicFramePr>
        <p:xfrm>
          <a:off x="834712" y="2953061"/>
          <a:ext cx="9871196" cy="3354744"/>
        </p:xfrm>
        <a:graphic>
          <a:graphicData uri="http://schemas.openxmlformats.org/drawingml/2006/table">
            <a:tbl>
              <a:tblPr firstRow="1" bandRow="1">
                <a:tableStyleId>{5C22544A-7EE6-4342-B048-85BDC9FD1C3A}</a:tableStyleId>
              </a:tblPr>
              <a:tblGrid>
                <a:gridCol w="1095082">
                  <a:extLst>
                    <a:ext uri="{9D8B030D-6E8A-4147-A177-3AD203B41FA5}">
                      <a16:colId xmlns:a16="http://schemas.microsoft.com/office/drawing/2014/main" val="20000"/>
                    </a:ext>
                  </a:extLst>
                </a:gridCol>
                <a:gridCol w="1710517">
                  <a:extLst>
                    <a:ext uri="{9D8B030D-6E8A-4147-A177-3AD203B41FA5}">
                      <a16:colId xmlns:a16="http://schemas.microsoft.com/office/drawing/2014/main" val="20001"/>
                    </a:ext>
                  </a:extLst>
                </a:gridCol>
                <a:gridCol w="2355199">
                  <a:extLst>
                    <a:ext uri="{9D8B030D-6E8A-4147-A177-3AD203B41FA5}">
                      <a16:colId xmlns:a16="http://schemas.microsoft.com/office/drawing/2014/main" val="20002"/>
                    </a:ext>
                  </a:extLst>
                </a:gridCol>
                <a:gridCol w="2355199">
                  <a:extLst>
                    <a:ext uri="{9D8B030D-6E8A-4147-A177-3AD203B41FA5}">
                      <a16:colId xmlns:a16="http://schemas.microsoft.com/office/drawing/2014/main" val="20003"/>
                    </a:ext>
                  </a:extLst>
                </a:gridCol>
                <a:gridCol w="2355199">
                  <a:extLst>
                    <a:ext uri="{9D8B030D-6E8A-4147-A177-3AD203B41FA5}">
                      <a16:colId xmlns:a16="http://schemas.microsoft.com/office/drawing/2014/main" val="20004"/>
                    </a:ext>
                  </a:extLst>
                </a:gridCol>
              </a:tblGrid>
              <a:tr h="559124">
                <a:tc>
                  <a:txBody>
                    <a:bodyPr/>
                    <a:lstStyle/>
                    <a:p>
                      <a:pPr algn="ctr"/>
                      <a:endParaRPr lang="zh-CN" altLang="en-US" sz="1400" dirty="0">
                        <a:latin typeface="Calibri" panose="020F0502020204030204" pitchFamily="34" charset="0"/>
                        <a:ea typeface="微软雅黑" panose="020B0503020204020204" pitchFamily="34" charset="-122"/>
                      </a:endParaRPr>
                    </a:p>
                  </a:txBody>
                  <a:tcPr anchor="ctr">
                    <a:solidFill>
                      <a:srgbClr val="C00000"/>
                    </a:solidFill>
                  </a:tcPr>
                </a:tc>
                <a:tc>
                  <a:txBody>
                    <a:bodyPr/>
                    <a:lstStyle/>
                    <a:p>
                      <a:pPr algn="ctr"/>
                      <a:r>
                        <a:rPr lang="en-US" altLang="zh-CN" sz="1600" dirty="0">
                          <a:latin typeface="Calibri" panose="020F0502020204030204" pitchFamily="34" charset="0"/>
                          <a:ea typeface="微软雅黑" panose="020B0503020204020204" pitchFamily="34" charset="-122"/>
                        </a:rPr>
                        <a:t>Precision</a:t>
                      </a:r>
                      <a:endParaRPr lang="zh-CN" altLang="en-US" sz="1600" dirty="0">
                        <a:latin typeface="Calibri" panose="020F0502020204030204" pitchFamily="34" charset="0"/>
                        <a:ea typeface="微软雅黑" panose="020B0503020204020204" pitchFamily="34" charset="-122"/>
                      </a:endParaRPr>
                    </a:p>
                  </a:txBody>
                  <a:tcPr anchor="ctr">
                    <a:solidFill>
                      <a:srgbClr val="C00000"/>
                    </a:solidFill>
                  </a:tcPr>
                </a:tc>
                <a:tc>
                  <a:txBody>
                    <a:bodyPr/>
                    <a:lstStyle/>
                    <a:p>
                      <a:pPr algn="ctr"/>
                      <a:r>
                        <a:rPr lang="en-US" altLang="zh-CN" sz="1600" dirty="0">
                          <a:latin typeface="Calibri" panose="020F0502020204030204" pitchFamily="34" charset="0"/>
                          <a:ea typeface="微软雅黑" panose="020B0503020204020204" pitchFamily="34" charset="-122"/>
                        </a:rPr>
                        <a:t>Recall</a:t>
                      </a:r>
                      <a:endParaRPr lang="zh-CN" altLang="en-US" sz="1600" dirty="0">
                        <a:latin typeface="Calibri" panose="020F0502020204030204" pitchFamily="34" charset="0"/>
                        <a:ea typeface="微软雅黑" panose="020B0503020204020204" pitchFamily="34" charset="-122"/>
                      </a:endParaRPr>
                    </a:p>
                  </a:txBody>
                  <a:tcPr anchor="ctr">
                    <a:solidFill>
                      <a:srgbClr val="C00000"/>
                    </a:solidFill>
                  </a:tcPr>
                </a:tc>
                <a:tc>
                  <a:txBody>
                    <a:bodyPr/>
                    <a:lstStyle/>
                    <a:p>
                      <a:pPr algn="ctr"/>
                      <a:r>
                        <a:rPr lang="en-US" altLang="zh-CN" sz="1600" dirty="0">
                          <a:latin typeface="Calibri" panose="020F0502020204030204" pitchFamily="34" charset="0"/>
                          <a:ea typeface="微软雅黑" panose="020B0503020204020204" pitchFamily="34" charset="-122"/>
                        </a:rPr>
                        <a:t>F1-Score</a:t>
                      </a:r>
                      <a:endParaRPr lang="zh-CN" altLang="en-US" sz="1600" dirty="0">
                        <a:latin typeface="Calibri" panose="020F0502020204030204" pitchFamily="34" charset="0"/>
                        <a:ea typeface="微软雅黑" panose="020B0503020204020204" pitchFamily="34" charset="-122"/>
                      </a:endParaRPr>
                    </a:p>
                  </a:txBody>
                  <a:tcPr anchor="ctr">
                    <a:solidFill>
                      <a:srgbClr val="C00000"/>
                    </a:solidFill>
                  </a:tcPr>
                </a:tc>
                <a:tc>
                  <a:txBody>
                    <a:bodyPr/>
                    <a:lstStyle/>
                    <a:p>
                      <a:pPr algn="ctr"/>
                      <a:r>
                        <a:rPr lang="en-US" altLang="zh-CN" sz="1600" dirty="0">
                          <a:latin typeface="Calibri" panose="020F0502020204030204" pitchFamily="34" charset="0"/>
                          <a:ea typeface="微软雅黑" panose="020B0503020204020204" pitchFamily="34" charset="-122"/>
                        </a:rPr>
                        <a:t>Support</a:t>
                      </a:r>
                      <a:endParaRPr lang="zh-CN" altLang="en-US" sz="1600" dirty="0">
                        <a:latin typeface="Calibri" panose="020F0502020204030204" pitchFamily="34" charset="0"/>
                        <a:ea typeface="微软雅黑" panose="020B0503020204020204" pitchFamily="34" charset="-122"/>
                      </a:endParaRPr>
                    </a:p>
                  </a:txBody>
                  <a:tcPr anchor="ctr">
                    <a:solidFill>
                      <a:srgbClr val="C00000"/>
                    </a:solidFill>
                  </a:tcPr>
                </a:tc>
                <a:extLst>
                  <a:ext uri="{0D108BD9-81ED-4DB2-BD59-A6C34878D82A}">
                    <a16:rowId xmlns:a16="http://schemas.microsoft.com/office/drawing/2014/main" val="10000"/>
                  </a:ext>
                </a:extLst>
              </a:tr>
              <a:tr h="559124">
                <a:tc>
                  <a:txBody>
                    <a:bodyPr/>
                    <a:lstStyle/>
                    <a:p>
                      <a:pPr algn="ctr"/>
                      <a:r>
                        <a:rPr lang="en-US" altLang="zh-CN" sz="1400" dirty="0">
                          <a:solidFill>
                            <a:schemeClr val="tx1"/>
                          </a:solidFill>
                          <a:latin typeface="Calibri" panose="020F0502020204030204" pitchFamily="34" charset="0"/>
                          <a:ea typeface="微软雅黑" panose="020B0503020204020204" pitchFamily="34" charset="-122"/>
                        </a:rPr>
                        <a:t>0.0</a:t>
                      </a:r>
                      <a:endParaRPr lang="zh-CN" altLang="en-US" sz="14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1.00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1.00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1.00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85295</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extLst>
                  <a:ext uri="{0D108BD9-81ED-4DB2-BD59-A6C34878D82A}">
                    <a16:rowId xmlns:a16="http://schemas.microsoft.com/office/drawing/2014/main" val="10001"/>
                  </a:ext>
                </a:extLst>
              </a:tr>
              <a:tr h="559124">
                <a:tc>
                  <a:txBody>
                    <a:bodyPr/>
                    <a:lstStyle/>
                    <a:p>
                      <a:pPr algn="ctr"/>
                      <a:r>
                        <a:rPr lang="en-US" altLang="zh-CN" sz="1400" dirty="0">
                          <a:solidFill>
                            <a:schemeClr val="tx1"/>
                          </a:solidFill>
                          <a:latin typeface="Calibri" panose="020F0502020204030204" pitchFamily="34" charset="0"/>
                          <a:ea typeface="微软雅黑" panose="020B0503020204020204" pitchFamily="34" charset="-122"/>
                        </a:rPr>
                        <a:t>1.0</a:t>
                      </a:r>
                      <a:endParaRPr lang="zh-CN" altLang="en-US" sz="14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0.89</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0.74</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0.81</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148</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extLst>
                  <a:ext uri="{0D108BD9-81ED-4DB2-BD59-A6C34878D82A}">
                    <a16:rowId xmlns:a16="http://schemas.microsoft.com/office/drawing/2014/main" val="10002"/>
                  </a:ext>
                </a:extLst>
              </a:tr>
              <a:tr h="559124">
                <a:tc>
                  <a:txBody>
                    <a:bodyPr/>
                    <a:lstStyle/>
                    <a:p>
                      <a:pPr algn="ctr"/>
                      <a:r>
                        <a:rPr lang="en-US" altLang="zh-CN" sz="1400" dirty="0">
                          <a:solidFill>
                            <a:schemeClr val="tx1"/>
                          </a:solidFill>
                          <a:latin typeface="Calibri" panose="020F0502020204030204" pitchFamily="34" charset="0"/>
                          <a:ea typeface="微软雅黑" panose="020B0503020204020204" pitchFamily="34" charset="-122"/>
                        </a:rPr>
                        <a:t>micro- avg</a:t>
                      </a:r>
                      <a:endParaRPr lang="zh-CN" altLang="en-US" sz="14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1.00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1.00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1.00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85443</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extLst>
                  <a:ext uri="{0D108BD9-81ED-4DB2-BD59-A6C34878D82A}">
                    <a16:rowId xmlns:a16="http://schemas.microsoft.com/office/drawing/2014/main" val="10003"/>
                  </a:ext>
                </a:extLst>
              </a:tr>
              <a:tr h="559124">
                <a:tc>
                  <a:txBody>
                    <a:bodyPr/>
                    <a:lstStyle/>
                    <a:p>
                      <a:pPr algn="ctr"/>
                      <a:r>
                        <a:rPr lang="en-US" altLang="zh-CN" sz="1400" dirty="0">
                          <a:solidFill>
                            <a:schemeClr val="tx1"/>
                          </a:solidFill>
                          <a:latin typeface="Calibri" panose="020F0502020204030204" pitchFamily="34" charset="0"/>
                          <a:ea typeface="微软雅黑" panose="020B0503020204020204" pitchFamily="34" charset="-122"/>
                        </a:rPr>
                        <a:t>Macro avg</a:t>
                      </a:r>
                      <a:endParaRPr lang="zh-CN" altLang="en-US" sz="14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0.94</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0.87</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0.90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600" dirty="0">
                          <a:solidFill>
                            <a:schemeClr val="tx1"/>
                          </a:solidFill>
                          <a:latin typeface="Calibri" panose="020F0502020204030204" pitchFamily="34" charset="0"/>
                          <a:ea typeface="微软雅黑" panose="020B0503020204020204" pitchFamily="34" charset="-122"/>
                        </a:rPr>
                        <a:t>85443</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bg1"/>
                    </a:solidFill>
                  </a:tcPr>
                </a:tc>
                <a:extLst>
                  <a:ext uri="{0D108BD9-81ED-4DB2-BD59-A6C34878D82A}">
                    <a16:rowId xmlns:a16="http://schemas.microsoft.com/office/drawing/2014/main" val="10004"/>
                  </a:ext>
                </a:extLst>
              </a:tr>
              <a:tr h="559124">
                <a:tc>
                  <a:txBody>
                    <a:bodyPr/>
                    <a:lstStyle/>
                    <a:p>
                      <a:pPr algn="ctr"/>
                      <a:r>
                        <a:rPr lang="en-US" altLang="zh-CN" sz="1400" dirty="0">
                          <a:solidFill>
                            <a:schemeClr val="tx1"/>
                          </a:solidFill>
                          <a:latin typeface="Calibri" panose="020F0502020204030204" pitchFamily="34" charset="0"/>
                          <a:ea typeface="微软雅黑" panose="020B0503020204020204" pitchFamily="34" charset="-122"/>
                        </a:rPr>
                        <a:t>Weighted avg</a:t>
                      </a:r>
                      <a:endParaRPr lang="zh-CN" altLang="en-US" sz="14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1.00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1.00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algn="ctr"/>
                      <a:r>
                        <a:rPr lang="en-US" altLang="zh-CN" sz="1600" dirty="0">
                          <a:solidFill>
                            <a:schemeClr val="tx1"/>
                          </a:solidFill>
                          <a:latin typeface="Calibri" panose="020F0502020204030204" pitchFamily="34" charset="0"/>
                          <a:ea typeface="微软雅黑" panose="020B0503020204020204" pitchFamily="34" charset="-122"/>
                        </a:rPr>
                        <a:t>1.00</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600" dirty="0">
                          <a:solidFill>
                            <a:schemeClr val="tx1"/>
                          </a:solidFill>
                          <a:latin typeface="Calibri" panose="020F0502020204030204" pitchFamily="34" charset="0"/>
                          <a:ea typeface="微软雅黑" panose="020B0503020204020204" pitchFamily="34" charset="-122"/>
                        </a:rPr>
                        <a:t>85443</a:t>
                      </a:r>
                      <a:endParaRPr lang="zh-CN" altLang="en-US" sz="1600" dirty="0">
                        <a:solidFill>
                          <a:schemeClr val="tx1"/>
                        </a:solidFill>
                        <a:latin typeface="Calibri" panose="020F0502020204030204" pitchFamily="34" charset="0"/>
                        <a:ea typeface="微软雅黑" panose="020B0503020204020204" pitchFamily="34" charset="-122"/>
                      </a:endParaRPr>
                    </a:p>
                  </a:txBody>
                  <a:tcPr anchor="ctr">
                    <a:solidFill>
                      <a:schemeClr val="tx2"/>
                    </a:solidFill>
                  </a:tcPr>
                </a:tc>
                <a:extLst>
                  <a:ext uri="{0D108BD9-81ED-4DB2-BD59-A6C34878D82A}">
                    <a16:rowId xmlns:a16="http://schemas.microsoft.com/office/drawing/2014/main" val="10005"/>
                  </a:ext>
                </a:extLst>
              </a:tr>
            </a:tbl>
          </a:graphicData>
        </a:graphic>
      </p:graphicFrame>
      <p:sp>
        <p:nvSpPr>
          <p:cNvPr id="11"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2"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3" name="图片 12"/>
          <p:cNvPicPr>
            <a:picLocks noChangeAspect="1"/>
          </p:cNvPicPr>
          <p:nvPr/>
        </p:nvPicPr>
        <p:blipFill>
          <a:blip r:embed="rId3"/>
          <a:stretch>
            <a:fillRect/>
          </a:stretch>
        </p:blipFill>
        <p:spPr>
          <a:xfrm>
            <a:off x="9268690" y="0"/>
            <a:ext cx="2923309" cy="778807"/>
          </a:xfrm>
          <a:prstGeom prst="rect">
            <a:avLst/>
          </a:prstGeom>
        </p:spPr>
      </p:pic>
      <p:grpSp>
        <p:nvGrpSpPr>
          <p:cNvPr id="15" name="组合 14"/>
          <p:cNvGrpSpPr/>
          <p:nvPr/>
        </p:nvGrpSpPr>
        <p:grpSpPr>
          <a:xfrm>
            <a:off x="834710" y="1132482"/>
            <a:ext cx="10138102" cy="1619581"/>
            <a:chOff x="749541" y="1249064"/>
            <a:chExt cx="11025284" cy="1402803"/>
          </a:xfrm>
        </p:grpSpPr>
        <p:sp>
          <p:nvSpPr>
            <p:cNvPr id="16" name="Shape 416"/>
            <p:cNvSpPr/>
            <p:nvPr/>
          </p:nvSpPr>
          <p:spPr>
            <a:xfrm>
              <a:off x="1039804" y="1297246"/>
              <a:ext cx="10735021" cy="1200608"/>
            </a:xfrm>
            <a:prstGeom prst="rect">
              <a:avLst/>
            </a:prstGeom>
            <a:noFill/>
            <a:ln>
              <a:noFill/>
            </a:ln>
          </p:spPr>
          <p:txBody>
            <a:bodyPr spcFirstLastPara="1" wrap="square" lIns="91425" tIns="45700" rIns="91425" bIns="45700" anchor="t" anchorCtr="0">
              <a:noAutofit/>
            </a:bodyPr>
            <a:lstStyle/>
            <a:p>
              <a:pPr marL="285750" marR="0" lvl="0" indent="-330200" algn="l" defTabSz="914400" rtl="0" eaLnBrk="1" fontAlgn="auto" latinLnBrk="0" hangingPunct="1">
                <a:lnSpc>
                  <a:spcPct val="100000"/>
                </a:lnSpc>
                <a:spcBef>
                  <a:spcPts val="0"/>
                </a:spcBef>
                <a:spcAft>
                  <a:spcPts val="0"/>
                </a:spcAft>
                <a:buClr>
                  <a:srgbClr val="000000"/>
                </a:buClr>
                <a:buSzPts val="2500"/>
                <a:buFont typeface="Wingdings" panose="05000000000000000000" pitchFamily="2" charset="2"/>
                <a:buChar char="Ø"/>
                <a:tabLst/>
                <a:defRPr/>
              </a:pPr>
              <a:r>
                <a:rPr kumimoji="0" lang="en-US" altLang="zh-CN" sz="24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Times New Roman" panose="02020603050405020304" pitchFamily="18" charset="0"/>
                  <a:sym typeface="Arial" panose="020B0604020202020204"/>
                </a:rPr>
                <a:t>Accuracy score: 0.99391407</a:t>
              </a:r>
            </a:p>
            <a:p>
              <a:pPr marL="285750" marR="0" lvl="0" indent="-330200" algn="l" defTabSz="914400" rtl="0" eaLnBrk="1" fontAlgn="auto" latinLnBrk="0" hangingPunct="1">
                <a:lnSpc>
                  <a:spcPct val="100000"/>
                </a:lnSpc>
                <a:spcBef>
                  <a:spcPts val="0"/>
                </a:spcBef>
                <a:spcAft>
                  <a:spcPts val="0"/>
                </a:spcAft>
                <a:buClr>
                  <a:srgbClr val="000000"/>
                </a:buClr>
                <a:buSzPts val="2500"/>
                <a:buFont typeface="Wingdings" panose="05000000000000000000" pitchFamily="2" charset="2"/>
                <a:buChar char="Ø"/>
                <a:tabLst/>
                <a:defRPr/>
              </a:pP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微软雅黑" panose="020B0503020204020204" pitchFamily="34" charset="-122"/>
                  <a:cs typeface="Times New Roman" panose="02020603050405020304" pitchFamily="18" charset="0"/>
                  <a:sym typeface="Arial" panose="020B0604020202020204"/>
                </a:rPr>
                <a:t>Roc_auc</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Times New Roman" panose="02020603050405020304" pitchFamily="18" charset="0"/>
                  <a:sym typeface="Arial" panose="020B0604020202020204"/>
                </a:rPr>
                <a:t> score: 0.87153955</a:t>
              </a:r>
            </a:p>
            <a:p>
              <a:pPr marL="285750" marR="0" lvl="0" indent="-330200" algn="l" defTabSz="914400" rtl="0" eaLnBrk="1" fontAlgn="auto" latinLnBrk="0" hangingPunct="1">
                <a:lnSpc>
                  <a:spcPct val="100000"/>
                </a:lnSpc>
                <a:spcBef>
                  <a:spcPts val="0"/>
                </a:spcBef>
                <a:spcAft>
                  <a:spcPts val="0"/>
                </a:spcAft>
                <a:buClr>
                  <a:srgbClr val="000000"/>
                </a:buClr>
                <a:buSzPts val="2500"/>
                <a:buFont typeface="Wingdings" panose="05000000000000000000" pitchFamily="2" charset="2"/>
                <a:buChar char="Ø"/>
                <a:tabLst/>
                <a:defRPr/>
              </a:pPr>
              <a:r>
                <a:rPr kumimoji="0" lang="en-US" altLang="zh-CN" sz="24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Times New Roman" panose="02020603050405020304" pitchFamily="18" charset="0"/>
                  <a:sym typeface="Arial" panose="020B0604020202020204"/>
                </a:rPr>
                <a:t>Recall score: 0.74324324</a:t>
              </a:r>
            </a:p>
            <a:p>
              <a:pPr marL="285750" marR="0" lvl="0" indent="-330200" algn="l" defTabSz="914400" rtl="0" eaLnBrk="1" fontAlgn="auto" latinLnBrk="0" hangingPunct="1">
                <a:lnSpc>
                  <a:spcPct val="100000"/>
                </a:lnSpc>
                <a:spcBef>
                  <a:spcPts val="0"/>
                </a:spcBef>
                <a:spcAft>
                  <a:spcPts val="0"/>
                </a:spcAft>
                <a:buClr>
                  <a:srgbClr val="000000"/>
                </a:buClr>
                <a:buSzPts val="2500"/>
                <a:buFont typeface="Wingdings" panose="05000000000000000000" pitchFamily="2" charset="2"/>
                <a:buChar char="Ø"/>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Times New Roman" panose="02020603050405020304" pitchFamily="18" charset="0"/>
                  <a:sym typeface="Arial" panose="020B0604020202020204"/>
                </a:rPr>
                <a:t>Precision score: 0.88709677</a:t>
              </a:r>
              <a:endParaRPr kumimoji="0" sz="24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Times New Roman" panose="02020603050405020304" pitchFamily="18" charset="0"/>
                <a:sym typeface="Arial" panose="020B0604020202020204"/>
              </a:endParaRPr>
            </a:p>
          </p:txBody>
        </p:sp>
        <p:sp>
          <p:nvSpPr>
            <p:cNvPr id="17" name="圆角矩形 33"/>
            <p:cNvSpPr/>
            <p:nvPr/>
          </p:nvSpPr>
          <p:spPr bwMode="auto">
            <a:xfrm>
              <a:off x="749541" y="1249064"/>
              <a:ext cx="10735021" cy="1402803"/>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grpSp>
      <p:sp>
        <p:nvSpPr>
          <p:cNvPr id="14" name="文本框 13">
            <a:extLst>
              <a:ext uri="{FF2B5EF4-FFF2-40B4-BE49-F238E27FC236}">
                <a16:creationId xmlns:a16="http://schemas.microsoft.com/office/drawing/2014/main" id="{3D8FE9E2-39EF-DA48-BDE2-541DEB0F1961}"/>
              </a:ext>
            </a:extLst>
          </p:cNvPr>
          <p:cNvSpPr txBox="1"/>
          <p:nvPr/>
        </p:nvSpPr>
        <p:spPr>
          <a:xfrm>
            <a:off x="9268690" y="81626"/>
            <a:ext cx="1045028" cy="307777"/>
          </a:xfrm>
          <a:prstGeom prst="rect">
            <a:avLst/>
          </a:prstGeom>
          <a:solidFill>
            <a:schemeClr val="bg1">
              <a:alpha val="99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466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panose="020F0502020204030204" pitchFamily="34" charset="0"/>
                <a:ea typeface="微软雅黑" panose="020B0503020204020204" pitchFamily="34" charset="-122"/>
                <a:sym typeface="Calibri" panose="020F0502020204030204"/>
              </a:rPr>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t>29</a:t>
            </a:fld>
            <a:endParaRPr kumimoji="0" sz="1200" b="0" i="0" u="none" strike="noStrike" kern="0" cap="none" spc="0" normalizeH="0" baseline="0" noProof="0">
              <a:ln>
                <a:noFill/>
              </a:ln>
              <a:solidFill>
                <a:srgbClr val="888888"/>
              </a:solidFill>
              <a:effectLst/>
              <a:uLnTx/>
              <a:uFillTx/>
              <a:latin typeface="Calibri" panose="020F0502020204030204" pitchFamily="34" charset="0"/>
              <a:ea typeface="微软雅黑" panose="020B0503020204020204" pitchFamily="34" charset="-122"/>
              <a:sym typeface="Calibri" panose="020F0502020204030204"/>
            </a:endParaRPr>
          </a:p>
        </p:txBody>
      </p:sp>
      <p:sp>
        <p:nvSpPr>
          <p:cNvPr id="235" name="Shape 235"/>
          <p:cNvSpPr txBox="1"/>
          <p:nvPr/>
        </p:nvSpPr>
        <p:spPr>
          <a:xfrm>
            <a:off x="729097" y="353675"/>
            <a:ext cx="10616235" cy="43088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rPr>
              <a:t>AutoEncoder+ LogisticRegression</a:t>
            </a:r>
            <a:r>
              <a:rPr kumimoji="0" lang="en-US" altLang="zh-CN"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rPr>
              <a:t> Result</a:t>
            </a:r>
            <a:endParaRPr kumimoji="0" lang="zh-CN" altLang="en-US" sz="2200" b="1"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Arial" panose="020B0604020202020204"/>
              <a:sym typeface="+mn-ea"/>
            </a:endParaRPr>
          </a:p>
        </p:txBody>
      </p:sp>
      <p:cxnSp>
        <p:nvCxnSpPr>
          <p:cNvPr id="238" name="Shape 238"/>
          <p:cNvCxnSpPr/>
          <p:nvPr/>
        </p:nvCxnSpPr>
        <p:spPr>
          <a:xfrm>
            <a:off x="729097" y="857856"/>
            <a:ext cx="6481123" cy="0"/>
          </a:xfrm>
          <a:prstGeom prst="straightConnector1">
            <a:avLst/>
          </a:prstGeom>
          <a:noFill/>
          <a:ln w="38100" cap="flat" cmpd="sng">
            <a:solidFill>
              <a:srgbClr val="C00000"/>
            </a:solidFill>
            <a:prstDash val="solid"/>
            <a:miter lim="800000"/>
            <a:headEnd type="none" w="sm" len="sm"/>
            <a:tailEnd type="none" w="sm" len="sm"/>
          </a:ln>
        </p:spPr>
      </p:cxnSp>
      <p:grpSp>
        <p:nvGrpSpPr>
          <p:cNvPr id="7" name="组合 6"/>
          <p:cNvGrpSpPr/>
          <p:nvPr/>
        </p:nvGrpSpPr>
        <p:grpSpPr>
          <a:xfrm>
            <a:off x="612040" y="1229359"/>
            <a:ext cx="10733291" cy="5048863"/>
            <a:chOff x="749729" y="1371599"/>
            <a:chExt cx="6849951" cy="4399281"/>
          </a:xfrm>
        </p:grpSpPr>
        <p:sp>
          <p:nvSpPr>
            <p:cNvPr id="9" name="圆角矩形 22"/>
            <p:cNvSpPr/>
            <p:nvPr/>
          </p:nvSpPr>
          <p:spPr bwMode="auto">
            <a:xfrm>
              <a:off x="773429" y="1792456"/>
              <a:ext cx="6826251" cy="3978424"/>
            </a:xfrm>
            <a:prstGeom prst="roundRect">
              <a:avLst>
                <a:gd name="adj" fmla="val 2114"/>
              </a:avLst>
            </a:prstGeom>
            <a:noFill/>
            <a:ln w="9525" cap="flat" cmpd="sng" algn="ctr">
              <a:solidFill>
                <a:srgbClr val="C00000"/>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
          <p:nvSpPr>
            <p:cNvPr id="10" name="TextBox 9"/>
            <p:cNvSpPr txBox="1"/>
            <p:nvPr/>
          </p:nvSpPr>
          <p:spPr>
            <a:xfrm>
              <a:off x="749729" y="1371599"/>
              <a:ext cx="6826251" cy="321814"/>
            </a:xfrm>
            <a:prstGeom prst="rect">
              <a:avLst/>
            </a:prstGeom>
            <a:solidFill>
              <a:srgbClr val="C00000"/>
            </a:solidFill>
            <a:ln>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 altLang="zh-CN" sz="1800" b="1"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The effect is significantly better than pure Logistic regression</a:t>
              </a:r>
              <a:endParaRPr kumimoji="0" lang="zh-CN" altLang="en-US" sz="1800" b="1"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grpSp>
      <p:sp>
        <p:nvSpPr>
          <p:cNvPr id="16"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18"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21" name="图片 20"/>
          <p:cNvPicPr>
            <a:picLocks noChangeAspect="1"/>
          </p:cNvPicPr>
          <p:nvPr/>
        </p:nvPicPr>
        <p:blipFill>
          <a:blip r:embed="rId3"/>
          <a:stretch>
            <a:fillRect/>
          </a:stretch>
        </p:blipFill>
        <p:spPr>
          <a:xfrm>
            <a:off x="9268690" y="0"/>
            <a:ext cx="2923309" cy="778807"/>
          </a:xfrm>
          <a:prstGeom prst="rect">
            <a:avLst/>
          </a:prstGeom>
        </p:spPr>
      </p:pic>
      <p:pic>
        <p:nvPicPr>
          <p:cNvPr id="19" name="图片 18"/>
          <p:cNvPicPr>
            <a:picLocks noChangeAspect="1"/>
          </p:cNvPicPr>
          <p:nvPr/>
        </p:nvPicPr>
        <p:blipFill>
          <a:blip r:embed="rId4"/>
          <a:stretch>
            <a:fillRect/>
          </a:stretch>
        </p:blipFill>
        <p:spPr>
          <a:xfrm>
            <a:off x="6098905" y="2465793"/>
            <a:ext cx="5023390" cy="3058994"/>
          </a:xfrm>
          <a:prstGeom prst="rect">
            <a:avLst/>
          </a:prstGeom>
        </p:spPr>
      </p:pic>
      <p:pic>
        <p:nvPicPr>
          <p:cNvPr id="12" name="图片 11"/>
          <p:cNvPicPr>
            <a:picLocks noChangeAspect="1"/>
          </p:cNvPicPr>
          <p:nvPr/>
        </p:nvPicPr>
        <p:blipFill rotWithShape="1">
          <a:blip r:embed="rId5"/>
          <a:srcRect l="7902" t="6668" r="7402" b="3898"/>
          <a:stretch>
            <a:fillRect/>
          </a:stretch>
        </p:blipFill>
        <p:spPr>
          <a:xfrm>
            <a:off x="1069705" y="2496139"/>
            <a:ext cx="4763024" cy="3132501"/>
          </a:xfrm>
          <a:prstGeom prst="rect">
            <a:avLst/>
          </a:prstGeom>
        </p:spPr>
      </p:pic>
      <p:sp>
        <p:nvSpPr>
          <p:cNvPr id="13" name="TextBox 9"/>
          <p:cNvSpPr txBox="1"/>
          <p:nvPr/>
        </p:nvSpPr>
        <p:spPr>
          <a:xfrm>
            <a:off x="1069705" y="1858822"/>
            <a:ext cx="4763024" cy="369332"/>
          </a:xfrm>
          <a:prstGeom prst="rect">
            <a:avLst/>
          </a:prstGeom>
          <a:solidFill>
            <a:srgbClr val="C00000"/>
          </a:solidFill>
          <a:ln>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 altLang="zh-CN" sz="1800" b="1"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Oversampling + Logistic regression</a:t>
            </a:r>
          </a:p>
        </p:txBody>
      </p:sp>
      <p:sp>
        <p:nvSpPr>
          <p:cNvPr id="15" name="TextBox 9"/>
          <p:cNvSpPr txBox="1"/>
          <p:nvPr/>
        </p:nvSpPr>
        <p:spPr>
          <a:xfrm>
            <a:off x="6229088" y="1858822"/>
            <a:ext cx="4763024" cy="369332"/>
          </a:xfrm>
          <a:prstGeom prst="rect">
            <a:avLst/>
          </a:prstGeom>
          <a:solidFill>
            <a:srgbClr val="C00000"/>
          </a:solidFill>
          <a:ln>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 altLang="zh-CN" sz="1800" b="1"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Autoencoder + Logistic regression</a:t>
            </a:r>
          </a:p>
        </p:txBody>
      </p:sp>
      <p:sp>
        <p:nvSpPr>
          <p:cNvPr id="17" name="文本框 16">
            <a:extLst>
              <a:ext uri="{FF2B5EF4-FFF2-40B4-BE49-F238E27FC236}">
                <a16:creationId xmlns:a16="http://schemas.microsoft.com/office/drawing/2014/main" id="{46AFE750-551E-3E4B-B9F1-7DE572536738}"/>
              </a:ext>
            </a:extLst>
          </p:cNvPr>
          <p:cNvSpPr txBox="1"/>
          <p:nvPr/>
        </p:nvSpPr>
        <p:spPr>
          <a:xfrm>
            <a:off x="9268690" y="81626"/>
            <a:ext cx="1045028" cy="307777"/>
          </a:xfrm>
          <a:prstGeom prst="rect">
            <a:avLst/>
          </a:prstGeom>
          <a:solidFill>
            <a:schemeClr val="bg1">
              <a:alpha val="99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135629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pic>
        <p:nvPicPr>
          <p:cNvPr id="137" name="Shape 137"/>
          <p:cNvPicPr preferRelativeResize="0"/>
          <p:nvPr/>
        </p:nvPicPr>
        <p:blipFill rotWithShape="1">
          <a:blip r:embed="rId3"/>
          <a:srcRect b="14883"/>
          <a:stretch>
            <a:fillRect/>
          </a:stretch>
        </p:blipFill>
        <p:spPr>
          <a:xfrm>
            <a:off x="0" y="-22139"/>
            <a:ext cx="12192000" cy="6918239"/>
          </a:xfrm>
          <a:prstGeom prst="rect">
            <a:avLst/>
          </a:prstGeom>
          <a:noFill/>
          <a:ln>
            <a:noFill/>
          </a:ln>
        </p:spPr>
      </p:pic>
      <p:sp>
        <p:nvSpPr>
          <p:cNvPr id="20" name="Shape 189"/>
          <p:cNvSpPr/>
          <p:nvPr/>
        </p:nvSpPr>
        <p:spPr>
          <a:xfrm>
            <a:off x="219315" y="285750"/>
            <a:ext cx="11753370" cy="6286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1" name="Shape 190"/>
          <p:cNvSpPr/>
          <p:nvPr/>
        </p:nvSpPr>
        <p:spPr>
          <a:xfrm>
            <a:off x="527957" y="603250"/>
            <a:ext cx="11136086" cy="5651500"/>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2" name="Shape 192"/>
          <p:cNvSpPr/>
          <p:nvPr/>
        </p:nvSpPr>
        <p:spPr>
          <a:xfrm>
            <a:off x="4425024" y="2901837"/>
            <a:ext cx="938734" cy="938732"/>
          </a:xfrm>
          <a:prstGeom prst="ellipse">
            <a:avLst/>
          </a:prstGeom>
          <a:solidFill>
            <a:srgbClr val="F2F2F2"/>
          </a:solidFill>
          <a:ln>
            <a:noFill/>
          </a:ln>
        </p:spPr>
        <p:txBody>
          <a:bodyPr spcFirstLastPara="1" wrap="square" lIns="91425" tIns="45700" rIns="91425" bIns="45700" anchor="ctr" anchorCtr="0">
            <a:noAutofit/>
          </a:bodyPr>
          <a:lstStyle/>
          <a:p>
            <a:pPr algn="ctr"/>
            <a:endParaRPr sz="1800">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3" name="Shape 193"/>
          <p:cNvSpPr/>
          <p:nvPr/>
        </p:nvSpPr>
        <p:spPr>
          <a:xfrm>
            <a:off x="2329271" y="3161206"/>
            <a:ext cx="397262" cy="476714"/>
          </a:xfrm>
          <a:custGeom>
            <a:avLst/>
            <a:gdLst/>
            <a:ahLst/>
            <a:cxnLst/>
            <a:rect l="0" t="0" r="0" b="0"/>
            <a:pathLst>
              <a:path w="517" h="619" extrusionOk="0">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4" name="Shape 194"/>
          <p:cNvSpPr txBox="1"/>
          <p:nvPr/>
        </p:nvSpPr>
        <p:spPr>
          <a:xfrm>
            <a:off x="3885726" y="3916481"/>
            <a:ext cx="1953894" cy="5847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2400" kern="0" spc="0" normalizeH="0" baseline="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defRPr>
            </a:lvl1pPr>
          </a:lstStyle>
          <a:p>
            <a:r>
              <a:rPr lang="en-US" altLang="zh-CN" dirty="0">
                <a:sym typeface="Century Gothic" panose="020B0502020202020204"/>
              </a:rPr>
              <a:t>The Rat Clip </a:t>
            </a:r>
            <a:endParaRPr lang="en-US" altLang="zh-CN" dirty="0"/>
          </a:p>
        </p:txBody>
      </p:sp>
      <p:cxnSp>
        <p:nvCxnSpPr>
          <p:cNvPr id="26" name="Shape 196"/>
          <p:cNvCxnSpPr/>
          <p:nvPr/>
        </p:nvCxnSpPr>
        <p:spPr>
          <a:xfrm>
            <a:off x="367012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27" name="Shape 197"/>
          <p:cNvCxnSpPr/>
          <p:nvPr/>
        </p:nvCxnSpPr>
        <p:spPr>
          <a:xfrm>
            <a:off x="604756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28" name="Shape 198"/>
          <p:cNvCxnSpPr/>
          <p:nvPr/>
        </p:nvCxnSpPr>
        <p:spPr>
          <a:xfrm>
            <a:off x="8455480" y="3020786"/>
            <a:ext cx="0" cy="1155700"/>
          </a:xfrm>
          <a:prstGeom prst="straightConnector1">
            <a:avLst/>
          </a:prstGeom>
          <a:noFill/>
          <a:ln w="9525" cap="flat" cmpd="sng">
            <a:solidFill>
              <a:srgbClr val="F2F2F2"/>
            </a:solidFill>
            <a:prstDash val="solid"/>
            <a:miter lim="800000"/>
            <a:headEnd type="none" w="sm" len="sm"/>
            <a:tailEnd type="none" w="sm" len="sm"/>
          </a:ln>
        </p:spPr>
      </p:cxnSp>
      <p:sp>
        <p:nvSpPr>
          <p:cNvPr id="29" name="Shape 199"/>
          <p:cNvSpPr/>
          <p:nvPr/>
        </p:nvSpPr>
        <p:spPr>
          <a:xfrm>
            <a:off x="4667999" y="3161206"/>
            <a:ext cx="498072" cy="366595"/>
          </a:xfrm>
          <a:custGeom>
            <a:avLst/>
            <a:gdLst/>
            <a:ahLst/>
            <a:cxnLst/>
            <a:rect l="0" t="0" r="0" b="0"/>
            <a:pathLst>
              <a:path w="498" h="435" extrusionOk="0">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rgbClr val="F2F2F2"/>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endParaRPr sz="1800">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0" name="Shape 200"/>
          <p:cNvSpPr txBox="1"/>
          <p:nvPr/>
        </p:nvSpPr>
        <p:spPr>
          <a:xfrm>
            <a:off x="1514226" y="3916481"/>
            <a:ext cx="1953894" cy="5847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2400" b="1" kern="0" spc="0" normalizeH="0" baseline="0">
                <a:ln>
                  <a:noFill/>
                </a:ln>
                <a:solidFill>
                  <a:srgbClr val="404040"/>
                </a:solidFill>
                <a:effectLst/>
                <a:uLnTx/>
                <a:uFillTx/>
                <a:latin typeface="Calibri" panose="020F0502020204030204" pitchFamily="34" charset="0"/>
                <a:ea typeface="微软雅黑" panose="020B0503020204020204" pitchFamily="34" charset="-122"/>
                <a:cs typeface="Century Gothic" panose="020B0502020202020204"/>
              </a:defRPr>
            </a:lvl1pPr>
          </a:lstStyle>
          <a:p>
            <a:r>
              <a:rPr lang="en-US" altLang="zh-CN" dirty="0">
                <a:sym typeface="Century Gothic" panose="020B0502020202020204"/>
              </a:rPr>
              <a:t>Plague Flood</a:t>
            </a:r>
            <a:endParaRPr dirty="0">
              <a:sym typeface="Century Gothic" panose="020B0502020202020204"/>
            </a:endParaRPr>
          </a:p>
        </p:txBody>
      </p:sp>
      <p:sp>
        <p:nvSpPr>
          <p:cNvPr id="31" name="Shape 201"/>
          <p:cNvSpPr/>
          <p:nvPr/>
        </p:nvSpPr>
        <p:spPr>
          <a:xfrm>
            <a:off x="6828242" y="2901837"/>
            <a:ext cx="938734" cy="93873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2" name="Shape 202"/>
          <p:cNvSpPr/>
          <p:nvPr/>
        </p:nvSpPr>
        <p:spPr>
          <a:xfrm>
            <a:off x="9236161" y="2901526"/>
            <a:ext cx="938734" cy="93873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3" name="Shape 203"/>
          <p:cNvSpPr txBox="1"/>
          <p:nvPr/>
        </p:nvSpPr>
        <p:spPr>
          <a:xfrm>
            <a:off x="6244991"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smtClean="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Rat </a:t>
            </a:r>
            <a:r>
              <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Poison</a:t>
            </a:r>
            <a:endParaRPr kumimoji="0"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sp>
        <p:nvSpPr>
          <p:cNvPr id="34" name="Shape 204"/>
          <p:cNvSpPr txBox="1"/>
          <p:nvPr/>
        </p:nvSpPr>
        <p:spPr>
          <a:xfrm>
            <a:off x="8748343"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smtClean="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Two-pronged</a:t>
            </a:r>
            <a:endPar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grpSp>
        <p:nvGrpSpPr>
          <p:cNvPr id="35" name="Shape 205"/>
          <p:cNvGrpSpPr/>
          <p:nvPr/>
        </p:nvGrpSpPr>
        <p:grpSpPr>
          <a:xfrm>
            <a:off x="2023173" y="2900524"/>
            <a:ext cx="936000" cy="936000"/>
            <a:chOff x="1286827" y="1170191"/>
            <a:chExt cx="936000" cy="936000"/>
          </a:xfrm>
        </p:grpSpPr>
        <p:sp>
          <p:nvSpPr>
            <p:cNvPr id="36" name="Shape 206"/>
            <p:cNvSpPr/>
            <p:nvPr/>
          </p:nvSpPr>
          <p:spPr>
            <a:xfrm>
              <a:off x="1286827" y="1170191"/>
              <a:ext cx="936000" cy="936000"/>
            </a:xfrm>
            <a:prstGeom prst="ellipse">
              <a:avLst/>
            </a:prstGeom>
            <a:solidFill>
              <a:srgbClr val="C00000"/>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endParaRPr sz="1800">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7" name="Shape 207"/>
            <p:cNvSpPr/>
            <p:nvPr/>
          </p:nvSpPr>
          <p:spPr>
            <a:xfrm>
              <a:off x="1479630" y="1444385"/>
              <a:ext cx="542176" cy="387612"/>
            </a:xfrm>
            <a:custGeom>
              <a:avLst/>
              <a:gdLst/>
              <a:ahLst/>
              <a:cxnLst/>
              <a:rect l="0" t="0" r="0" b="0"/>
              <a:pathLst>
                <a:path w="497" h="382" extrusionOk="0">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C00000"/>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endParaRPr sz="1800">
                <a:latin typeface="Calibri" panose="020F0502020204030204" pitchFamily="34" charset="0"/>
                <a:ea typeface="微软雅黑" panose="020B0503020204020204" pitchFamily="34" charset="-122"/>
                <a:cs typeface="Calibri" panose="020F0502020204030204"/>
                <a:sym typeface="Calibri" panose="020F0502020204030204"/>
              </a:endParaRPr>
            </a:p>
          </p:txBody>
        </p:sp>
      </p:grpSp>
      <p:sp>
        <p:nvSpPr>
          <p:cNvPr id="38" name="Shape 208"/>
          <p:cNvSpPr/>
          <p:nvPr/>
        </p:nvSpPr>
        <p:spPr>
          <a:xfrm>
            <a:off x="9435335" y="3114270"/>
            <a:ext cx="484629" cy="460465"/>
          </a:xfrm>
          <a:custGeom>
            <a:avLst/>
            <a:gdLst/>
            <a:ahLst/>
            <a:cxnLst/>
            <a:rect l="0" t="0" r="0" b="0"/>
            <a:pathLst>
              <a:path w="497" h="480" extrusionOk="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rgbClr val="F2F2F2"/>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9" name="Shape 209"/>
          <p:cNvSpPr/>
          <p:nvPr/>
        </p:nvSpPr>
        <p:spPr>
          <a:xfrm>
            <a:off x="7035274" y="3233285"/>
            <a:ext cx="495452" cy="329045"/>
          </a:xfrm>
          <a:custGeom>
            <a:avLst/>
            <a:gdLst/>
            <a:ahLst/>
            <a:cxnLst/>
            <a:rect l="0" t="0" r="0" b="0"/>
            <a:pathLst>
              <a:path w="497" h="400" extrusionOk="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rgbClr val="F2F2F2"/>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40" name="Shape 283"/>
          <p:cNvSpPr txBox="1"/>
          <p:nvPr/>
        </p:nvSpPr>
        <p:spPr>
          <a:xfrm>
            <a:off x="4667999" y="1429507"/>
            <a:ext cx="3783279" cy="830997"/>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4800" b="1" i="0" u="none" strike="noStrike" kern="0" cap="none" spc="0" normalizeH="0" baseline="0" noProof="0" dirty="0">
                <a:ln>
                  <a:noFill/>
                </a:ln>
                <a:solidFill>
                  <a:srgbClr val="C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CONTENTS</a:t>
            </a:r>
            <a:endParaRPr kumimoji="0" sz="4800" b="1" i="0" u="none" strike="noStrike" kern="0" cap="none" spc="0" normalizeH="0" baseline="0" noProof="0" dirty="0">
              <a:ln>
                <a:noFill/>
              </a:ln>
              <a:solidFill>
                <a:srgbClr val="C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pic>
        <p:nvPicPr>
          <p:cNvPr id="372" name="Shape 372"/>
          <p:cNvPicPr preferRelativeResize="0"/>
          <p:nvPr/>
        </p:nvPicPr>
        <p:blipFill rotWithShape="1">
          <a:blip r:embed="rId3"/>
          <a:srcRect b="14883"/>
          <a:stretch>
            <a:fillRect/>
          </a:stretch>
        </p:blipFill>
        <p:spPr>
          <a:xfrm>
            <a:off x="0" y="-22139"/>
            <a:ext cx="12192000" cy="6918239"/>
          </a:xfrm>
          <a:prstGeom prst="rect">
            <a:avLst/>
          </a:prstGeom>
          <a:noFill/>
          <a:ln>
            <a:noFill/>
          </a:ln>
        </p:spPr>
      </p:pic>
      <p:sp>
        <p:nvSpPr>
          <p:cNvPr id="373" name="Shape 373"/>
          <p:cNvSpPr/>
          <p:nvPr/>
        </p:nvSpPr>
        <p:spPr>
          <a:xfrm>
            <a:off x="219315" y="285750"/>
            <a:ext cx="11753370" cy="6286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74" name="Shape 374"/>
          <p:cNvSpPr/>
          <p:nvPr/>
        </p:nvSpPr>
        <p:spPr>
          <a:xfrm>
            <a:off x="527957" y="603250"/>
            <a:ext cx="11136086" cy="5651500"/>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76" name="Shape 376"/>
          <p:cNvSpPr/>
          <p:nvPr/>
        </p:nvSpPr>
        <p:spPr>
          <a:xfrm>
            <a:off x="4425024" y="2901837"/>
            <a:ext cx="938734" cy="93873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77" name="Shape 377"/>
          <p:cNvSpPr/>
          <p:nvPr/>
        </p:nvSpPr>
        <p:spPr>
          <a:xfrm>
            <a:off x="9236161" y="2901526"/>
            <a:ext cx="938734" cy="938732"/>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78" name="Shape 378"/>
          <p:cNvSpPr/>
          <p:nvPr/>
        </p:nvSpPr>
        <p:spPr>
          <a:xfrm>
            <a:off x="2329271" y="3161206"/>
            <a:ext cx="397262" cy="476714"/>
          </a:xfrm>
          <a:custGeom>
            <a:avLst/>
            <a:gdLst/>
            <a:ahLst/>
            <a:cxnLst/>
            <a:rect l="0" t="0" r="0" b="0"/>
            <a:pathLst>
              <a:path w="517" h="619" extrusionOk="0">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79" name="Shape 379"/>
          <p:cNvSpPr txBox="1"/>
          <p:nvPr/>
        </p:nvSpPr>
        <p:spPr>
          <a:xfrm>
            <a:off x="3885726"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The Rat Clip</a:t>
            </a:r>
          </a:p>
        </p:txBody>
      </p:sp>
      <p:sp>
        <p:nvSpPr>
          <p:cNvPr id="380" name="Shape 380"/>
          <p:cNvSpPr txBox="1"/>
          <p:nvPr/>
        </p:nvSpPr>
        <p:spPr>
          <a:xfrm>
            <a:off x="8748343"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a:ln>
                  <a:noFill/>
                </a:ln>
                <a:solidFill>
                  <a:srgbClr val="404040"/>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Two-pronged</a:t>
            </a:r>
          </a:p>
        </p:txBody>
      </p:sp>
      <p:cxnSp>
        <p:nvCxnSpPr>
          <p:cNvPr id="381" name="Shape 381"/>
          <p:cNvCxnSpPr/>
          <p:nvPr/>
        </p:nvCxnSpPr>
        <p:spPr>
          <a:xfrm>
            <a:off x="367012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382" name="Shape 382"/>
          <p:cNvCxnSpPr/>
          <p:nvPr/>
        </p:nvCxnSpPr>
        <p:spPr>
          <a:xfrm>
            <a:off x="6047560" y="3020786"/>
            <a:ext cx="0" cy="1155700"/>
          </a:xfrm>
          <a:prstGeom prst="straightConnector1">
            <a:avLst/>
          </a:prstGeom>
          <a:noFill/>
          <a:ln w="9525" cap="flat" cmpd="sng">
            <a:solidFill>
              <a:srgbClr val="F2F2F2"/>
            </a:solidFill>
            <a:prstDash val="solid"/>
            <a:miter lim="800000"/>
            <a:headEnd type="none" w="sm" len="sm"/>
            <a:tailEnd type="none" w="sm" len="sm"/>
          </a:ln>
        </p:spPr>
      </p:cxnSp>
      <p:cxnSp>
        <p:nvCxnSpPr>
          <p:cNvPr id="383" name="Shape 383"/>
          <p:cNvCxnSpPr/>
          <p:nvPr/>
        </p:nvCxnSpPr>
        <p:spPr>
          <a:xfrm>
            <a:off x="8455480" y="3020786"/>
            <a:ext cx="0" cy="1155700"/>
          </a:xfrm>
          <a:prstGeom prst="straightConnector1">
            <a:avLst/>
          </a:prstGeom>
          <a:noFill/>
          <a:ln w="9525" cap="flat" cmpd="sng">
            <a:solidFill>
              <a:srgbClr val="F2F2F2"/>
            </a:solidFill>
            <a:prstDash val="solid"/>
            <a:miter lim="800000"/>
            <a:headEnd type="none" w="sm" len="sm"/>
            <a:tailEnd type="none" w="sm" len="sm"/>
          </a:ln>
        </p:spPr>
      </p:cxnSp>
      <p:sp>
        <p:nvSpPr>
          <p:cNvPr id="384" name="Shape 384"/>
          <p:cNvSpPr/>
          <p:nvPr/>
        </p:nvSpPr>
        <p:spPr>
          <a:xfrm>
            <a:off x="9435335" y="3114270"/>
            <a:ext cx="484629" cy="460465"/>
          </a:xfrm>
          <a:custGeom>
            <a:avLst/>
            <a:gdLst/>
            <a:ahLst/>
            <a:cxnLst/>
            <a:rect l="0" t="0" r="0" b="0"/>
            <a:pathLst>
              <a:path w="497" h="480" extrusionOk="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rgbClr val="C00000"/>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85" name="Shape 385"/>
          <p:cNvSpPr/>
          <p:nvPr/>
        </p:nvSpPr>
        <p:spPr>
          <a:xfrm>
            <a:off x="4667999" y="3161206"/>
            <a:ext cx="498072" cy="366595"/>
          </a:xfrm>
          <a:custGeom>
            <a:avLst/>
            <a:gdLst/>
            <a:ahLst/>
            <a:cxnLst/>
            <a:rect l="0" t="0" r="0" b="0"/>
            <a:pathLst>
              <a:path w="498" h="435" extrusionOk="0">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rgbClr val="F2F2F2"/>
          </a:solidFill>
          <a:ln w="19050" cap="flat" cmpd="sng">
            <a:solidFill>
              <a:schemeClr val="lt1"/>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86" name="Shape 386"/>
          <p:cNvSpPr txBox="1"/>
          <p:nvPr/>
        </p:nvSpPr>
        <p:spPr>
          <a:xfrm>
            <a:off x="1514226"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Plague Flood</a:t>
            </a:r>
          </a:p>
        </p:txBody>
      </p:sp>
      <p:sp>
        <p:nvSpPr>
          <p:cNvPr id="387" name="Shape 387"/>
          <p:cNvSpPr/>
          <p:nvPr/>
        </p:nvSpPr>
        <p:spPr>
          <a:xfrm>
            <a:off x="6828242" y="2901837"/>
            <a:ext cx="938734" cy="93873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88" name="Shape 388"/>
          <p:cNvSpPr txBox="1"/>
          <p:nvPr/>
        </p:nvSpPr>
        <p:spPr>
          <a:xfrm>
            <a:off x="6244991" y="3916481"/>
            <a:ext cx="195389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rPr>
              <a:t>Rat Poison</a:t>
            </a:r>
            <a:endParaRPr kumimoji="0" sz="2400" b="0" i="0" u="none" strike="noStrike" kern="0" cap="none" spc="0" normalizeH="0" baseline="0" noProof="0" dirty="0">
              <a:ln>
                <a:noFill/>
              </a:ln>
              <a:solidFill>
                <a:srgbClr val="F2F2F2"/>
              </a:solidFill>
              <a:effectLst/>
              <a:uLnTx/>
              <a:uFillTx/>
              <a:latin typeface="Calibri" panose="020F0502020204030204" pitchFamily="34" charset="0"/>
              <a:ea typeface="微软雅黑" panose="020B0503020204020204" pitchFamily="34" charset="-122"/>
              <a:cs typeface="Century Gothic" panose="020B0502020202020204"/>
              <a:sym typeface="Century Gothic" panose="020B0502020202020204"/>
            </a:endParaRPr>
          </a:p>
        </p:txBody>
      </p:sp>
      <p:grpSp>
        <p:nvGrpSpPr>
          <p:cNvPr id="389" name="Shape 389"/>
          <p:cNvGrpSpPr/>
          <p:nvPr/>
        </p:nvGrpSpPr>
        <p:grpSpPr>
          <a:xfrm>
            <a:off x="2023173" y="2900524"/>
            <a:ext cx="936000" cy="936000"/>
            <a:chOff x="1286827" y="1170191"/>
            <a:chExt cx="936000" cy="936000"/>
          </a:xfrm>
        </p:grpSpPr>
        <p:sp>
          <p:nvSpPr>
            <p:cNvPr id="390" name="Shape 390"/>
            <p:cNvSpPr/>
            <p:nvPr/>
          </p:nvSpPr>
          <p:spPr>
            <a:xfrm>
              <a:off x="1286827" y="1170191"/>
              <a:ext cx="936000" cy="9360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91" name="Shape 391"/>
            <p:cNvSpPr/>
            <p:nvPr/>
          </p:nvSpPr>
          <p:spPr>
            <a:xfrm>
              <a:off x="1479630" y="1444385"/>
              <a:ext cx="542176" cy="387612"/>
            </a:xfrm>
            <a:custGeom>
              <a:avLst/>
              <a:gdLst/>
              <a:ahLst/>
              <a:cxnLst/>
              <a:rect l="0" t="0" r="0" b="0"/>
              <a:pathLst>
                <a:path w="497" h="382" extrusionOk="0">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F2F2F2"/>
            </a:solidFill>
            <a:ln w="19050" cap="flat" cmpd="sng">
              <a:solidFill>
                <a:srgbClr val="FFFFFF"/>
              </a:solidFill>
              <a:prstDash val="solid"/>
              <a:round/>
              <a:headEnd type="none" w="sm" len="sm"/>
              <a:tailEnd type="none" w="sm" len="sm"/>
            </a:ln>
          </p:spPr>
          <p:txBody>
            <a:bodyPr spcFirstLastPara="1" wrap="square" lIns="34275" tIns="17125" rIns="34275" bIns="171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Calibri" panose="020F0502020204030204"/>
                <a:sym typeface="Calibri" panose="020F0502020204030204"/>
              </a:endParaRPr>
            </a:p>
          </p:txBody>
        </p:sp>
      </p:grpSp>
      <p:sp>
        <p:nvSpPr>
          <p:cNvPr id="23" name="Shape 283"/>
          <p:cNvSpPr txBox="1"/>
          <p:nvPr/>
        </p:nvSpPr>
        <p:spPr>
          <a:xfrm>
            <a:off x="4667999" y="1429507"/>
            <a:ext cx="3783279" cy="830997"/>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4800" b="1" i="0" u="none" strike="noStrike" kern="0" cap="none" spc="0" normalizeH="0" baseline="0" noProof="0" dirty="0">
                <a:ln>
                  <a:noFill/>
                </a:ln>
                <a:solidFill>
                  <a:srgbClr val="C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rPr>
              <a:t>CONTENTS</a:t>
            </a:r>
            <a:endParaRPr kumimoji="0" sz="4800" b="1" i="0" u="none" strike="noStrike" kern="0" cap="none" spc="0" normalizeH="0" baseline="0" noProof="0" dirty="0">
              <a:ln>
                <a:noFill/>
              </a:ln>
              <a:solidFill>
                <a:srgbClr val="C00000"/>
              </a:solidFill>
              <a:effectLst/>
              <a:uLnTx/>
              <a:uFillTx/>
              <a:latin typeface="Calibri" panose="020F0502020204030204" pitchFamily="34" charset="0"/>
              <a:ea typeface="微软雅黑" panose="020B0503020204020204" pitchFamily="34" charset="-122"/>
              <a:cs typeface="Arial" panose="020B0604020202020204"/>
              <a:sym typeface="Arial" panose="020B0604020202020204"/>
            </a:endParaRPr>
          </a:p>
        </p:txBody>
      </p:sp>
    </p:spTree>
    <p:extLst>
      <p:ext uri="{BB962C8B-B14F-4D97-AF65-F5344CB8AC3E}">
        <p14:creationId xmlns:p14="http://schemas.microsoft.com/office/powerpoint/2010/main" val="1970956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62"/>
        <p:cNvGrpSpPr/>
        <p:nvPr/>
      </p:nvGrpSpPr>
      <p:grpSpPr>
        <a:xfrm>
          <a:off x="0" y="0"/>
          <a:ext cx="0" cy="0"/>
          <a:chOff x="0" y="0"/>
          <a:chExt cx="0" cy="0"/>
        </a:xfrm>
      </p:grpSpPr>
      <p:sp useBgFill="1">
        <p:nvSpPr>
          <p:cNvPr id="164" name="Shape 164"/>
          <p:cNvSpPr txBox="1"/>
          <p:nvPr/>
        </p:nvSpPr>
        <p:spPr>
          <a:xfrm>
            <a:off x="729097" y="353675"/>
            <a:ext cx="10616100" cy="430800"/>
          </a:xfrm>
          <a:prstGeom prst="rect">
            <a:avLst/>
          </a:prstGeom>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2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a:sym typeface="Century Gothic" panose="020B0502020202020204"/>
              </a:rPr>
              <a:t>Ultra weapon</a:t>
            </a:r>
            <a:r>
              <a:rPr kumimoji="0" lang="en-US" altLang="zh-CN" sz="24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a:sym typeface="Century Gothic" panose="020B0502020202020204"/>
              </a:rPr>
              <a:t> —— </a:t>
            </a:r>
            <a:r>
              <a:rPr kumimoji="0" lang="en-US" altLang="zh-CN" sz="22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a:sym typeface="Century Gothic" panose="020B0502020202020204"/>
              </a:rPr>
              <a:t>Two-pronged</a:t>
            </a:r>
            <a:endParaRPr kumimoji="0"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cxnSp>
        <p:nvCxnSpPr>
          <p:cNvPr id="6"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7"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8"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nvGrpSpPr>
          <p:cNvPr id="14" name="组合 13"/>
          <p:cNvGrpSpPr/>
          <p:nvPr/>
        </p:nvGrpSpPr>
        <p:grpSpPr>
          <a:xfrm>
            <a:off x="531833" y="1343380"/>
            <a:ext cx="11128333" cy="1619581"/>
            <a:chOff x="356229" y="1002351"/>
            <a:chExt cx="11128333" cy="1402803"/>
          </a:xfrm>
        </p:grpSpPr>
        <p:sp>
          <p:nvSpPr>
            <p:cNvPr id="12" name="Shape 416"/>
            <p:cNvSpPr/>
            <p:nvPr/>
          </p:nvSpPr>
          <p:spPr>
            <a:xfrm>
              <a:off x="356229" y="1177470"/>
              <a:ext cx="8579049" cy="1200608"/>
            </a:xfrm>
            <a:prstGeom prst="rect">
              <a:avLst/>
            </a:prstGeom>
            <a:noFill/>
            <a:ln>
              <a:noFill/>
            </a:ln>
          </p:spPr>
          <p:txBody>
            <a:bodyPr spcFirstLastPara="1" wrap="square" lIns="91425" tIns="45700" rIns="91425" bIns="45700" anchor="t" anchorCtr="0">
              <a:noAutofit/>
            </a:bodyPr>
            <a:lstStyle/>
            <a:p>
              <a:pPr marL="285750" marR="0" lvl="0" indent="-330200" algn="l" defTabSz="914400" rtl="0" eaLnBrk="1" fontAlgn="auto" latinLnBrk="0" hangingPunct="1">
                <a:lnSpc>
                  <a:spcPct val="100000"/>
                </a:lnSpc>
                <a:spcBef>
                  <a:spcPts val="0"/>
                </a:spcBef>
                <a:spcAft>
                  <a:spcPts val="0"/>
                </a:spcAft>
                <a:buClr>
                  <a:srgbClr val="000000"/>
                </a:buClr>
                <a:buSzPts val="2500"/>
                <a:buFont typeface="Wingdings" panose="05000000000000000000" pitchFamily="2" charset="2"/>
                <a:buChar char="Ø"/>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In order to better identify fraud, we use a two-pronged weapon.</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a:r>
              <a:b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b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1</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SMOTE Over-sampling</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Century Gothic" panose="020B0502020202020204"/>
                </a:rPr>
                <a:t>The Rat Clip</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a:r>
              <a:b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b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2</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AutoEncoder</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 </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(Rat poison)</a:t>
              </a:r>
              <a:b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b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3</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Logistic Regression</a:t>
              </a:r>
              <a:endParaRPr kumimoji="0"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sp>
          <p:nvSpPr>
            <p:cNvPr id="10" name="圆角矩形 33"/>
            <p:cNvSpPr/>
            <p:nvPr/>
          </p:nvSpPr>
          <p:spPr bwMode="auto">
            <a:xfrm>
              <a:off x="356229" y="1002351"/>
              <a:ext cx="11128333" cy="1402803"/>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grpSp>
      <p:pic>
        <p:nvPicPr>
          <p:cNvPr id="11" name="图片 10"/>
          <p:cNvPicPr>
            <a:picLocks noChangeAspect="1"/>
          </p:cNvPicPr>
          <p:nvPr/>
        </p:nvPicPr>
        <p:blipFill>
          <a:blip r:embed="rId3"/>
          <a:stretch>
            <a:fillRect/>
          </a:stretch>
        </p:blipFill>
        <p:spPr>
          <a:xfrm>
            <a:off x="9268690" y="0"/>
            <a:ext cx="2923309" cy="778807"/>
          </a:xfrm>
          <a:prstGeom prst="rect">
            <a:avLst/>
          </a:prstGeom>
        </p:spPr>
      </p:pic>
      <p:graphicFrame>
        <p:nvGraphicFramePr>
          <p:cNvPr id="2" name="表格 1"/>
          <p:cNvGraphicFramePr>
            <a:graphicFrameLocks noGrp="1"/>
          </p:cNvGraphicFramePr>
          <p:nvPr/>
        </p:nvGraphicFramePr>
        <p:xfrm>
          <a:off x="-2" y="3895039"/>
          <a:ext cx="5841563" cy="2421468"/>
        </p:xfrm>
        <a:graphic>
          <a:graphicData uri="http://schemas.openxmlformats.org/drawingml/2006/table">
            <a:tbl>
              <a:tblPr firstRow="1" bandRow="1">
                <a:tableStyleId>{C083E6E3-FA7D-4D7B-A595-EF9225AFEA82}</a:tableStyleId>
              </a:tblPr>
              <a:tblGrid>
                <a:gridCol w="1373139">
                  <a:extLst>
                    <a:ext uri="{9D8B030D-6E8A-4147-A177-3AD203B41FA5}">
                      <a16:colId xmlns:a16="http://schemas.microsoft.com/office/drawing/2014/main" val="20000"/>
                    </a:ext>
                  </a:extLst>
                </a:gridCol>
                <a:gridCol w="1117106">
                  <a:extLst>
                    <a:ext uri="{9D8B030D-6E8A-4147-A177-3AD203B41FA5}">
                      <a16:colId xmlns:a16="http://schemas.microsoft.com/office/drawing/2014/main" val="20001"/>
                    </a:ext>
                  </a:extLst>
                </a:gridCol>
                <a:gridCol w="1117106">
                  <a:extLst>
                    <a:ext uri="{9D8B030D-6E8A-4147-A177-3AD203B41FA5}">
                      <a16:colId xmlns:a16="http://schemas.microsoft.com/office/drawing/2014/main" val="20002"/>
                    </a:ext>
                  </a:extLst>
                </a:gridCol>
                <a:gridCol w="1117106">
                  <a:extLst>
                    <a:ext uri="{9D8B030D-6E8A-4147-A177-3AD203B41FA5}">
                      <a16:colId xmlns:a16="http://schemas.microsoft.com/office/drawing/2014/main" val="20003"/>
                    </a:ext>
                  </a:extLst>
                </a:gridCol>
                <a:gridCol w="1117106">
                  <a:extLst>
                    <a:ext uri="{9D8B030D-6E8A-4147-A177-3AD203B41FA5}">
                      <a16:colId xmlns:a16="http://schemas.microsoft.com/office/drawing/2014/main" val="20004"/>
                    </a:ext>
                  </a:extLst>
                </a:gridCol>
              </a:tblGrid>
              <a:tr h="345924">
                <a:tc>
                  <a:txBody>
                    <a:bodyPr/>
                    <a:lstStyle/>
                    <a:p>
                      <a:pPr algn="ctr"/>
                      <a:endParaRPr lang="zh-CN" altLang="en-US" dirty="0"/>
                    </a:p>
                  </a:txBody>
                  <a:tcPr anchor="ctr"/>
                </a:tc>
                <a:tc>
                  <a:txBody>
                    <a:bodyPr/>
                    <a:lstStyle/>
                    <a:p>
                      <a:pPr algn="ctr"/>
                      <a:r>
                        <a:rPr lang="en-US" altLang="zh-CN" dirty="0"/>
                        <a:t>Precision</a:t>
                      </a:r>
                      <a:endParaRPr lang="zh-CN" altLang="en-US" dirty="0"/>
                    </a:p>
                  </a:txBody>
                  <a:tcPr anchor="ctr"/>
                </a:tc>
                <a:tc>
                  <a:txBody>
                    <a:bodyPr/>
                    <a:lstStyle/>
                    <a:p>
                      <a:pPr algn="ctr"/>
                      <a:r>
                        <a:rPr lang="en-US" altLang="zh-CN" dirty="0"/>
                        <a:t>Recall</a:t>
                      </a:r>
                      <a:endParaRPr lang="zh-CN" altLang="en-US" dirty="0"/>
                    </a:p>
                  </a:txBody>
                  <a:tcPr anchor="ctr"/>
                </a:tc>
                <a:tc>
                  <a:txBody>
                    <a:bodyPr/>
                    <a:lstStyle/>
                    <a:p>
                      <a:pPr algn="ctr"/>
                      <a:r>
                        <a:rPr lang="en-US" altLang="zh-CN" dirty="0"/>
                        <a:t>F1-score</a:t>
                      </a:r>
                      <a:endParaRPr lang="zh-CN" altLang="en-US" dirty="0"/>
                    </a:p>
                  </a:txBody>
                  <a:tcPr anchor="ctr"/>
                </a:tc>
                <a:tc>
                  <a:txBody>
                    <a:bodyPr/>
                    <a:lstStyle/>
                    <a:p>
                      <a:pPr algn="ctr"/>
                      <a:r>
                        <a:rPr lang="en-US" altLang="zh-CN" dirty="0"/>
                        <a:t>Support</a:t>
                      </a:r>
                      <a:endParaRPr lang="zh-CN" altLang="en-US" dirty="0"/>
                    </a:p>
                  </a:txBody>
                  <a:tcPr anchor="ctr"/>
                </a:tc>
                <a:extLst>
                  <a:ext uri="{0D108BD9-81ED-4DB2-BD59-A6C34878D82A}">
                    <a16:rowId xmlns:a16="http://schemas.microsoft.com/office/drawing/2014/main" val="10000"/>
                  </a:ext>
                </a:extLst>
              </a:tr>
              <a:tr h="345924">
                <a:tc>
                  <a:txBody>
                    <a:bodyPr/>
                    <a:lstStyle/>
                    <a:p>
                      <a:pPr algn="ctr"/>
                      <a:r>
                        <a:rPr lang="en-US" altLang="zh-CN" b="1" dirty="0"/>
                        <a:t>0.0</a:t>
                      </a:r>
                      <a:endParaRPr lang="zh-CN" altLang="en-US" b="1" dirty="0"/>
                    </a:p>
                  </a:txBody>
                  <a:tcPr anchor="ctr">
                    <a:solidFill>
                      <a:srgbClr val="C00000">
                        <a:alpha val="20000"/>
                      </a:srgbClr>
                    </a:solidFill>
                  </a:tcPr>
                </a:tc>
                <a:tc>
                  <a:txBody>
                    <a:bodyPr/>
                    <a:lstStyle/>
                    <a:p>
                      <a:pPr algn="ctr"/>
                      <a:r>
                        <a:rPr lang="en-US" altLang="zh-CN" dirty="0"/>
                        <a:t>0.99</a:t>
                      </a:r>
                      <a:endParaRPr lang="zh-CN" altLang="en-US" dirty="0"/>
                    </a:p>
                  </a:txBody>
                  <a:tcPr anchor="ctr">
                    <a:solidFill>
                      <a:srgbClr val="C00000">
                        <a:alpha val="20000"/>
                      </a:srgbClr>
                    </a:solidFill>
                  </a:tcPr>
                </a:tc>
                <a:tc>
                  <a:txBody>
                    <a:bodyPr/>
                    <a:lstStyle/>
                    <a:p>
                      <a:pPr algn="ctr"/>
                      <a:r>
                        <a:rPr lang="en-US" altLang="zh-CN" dirty="0"/>
                        <a:t>0.99</a:t>
                      </a:r>
                      <a:endParaRPr lang="zh-CN" altLang="en-US" dirty="0"/>
                    </a:p>
                  </a:txBody>
                  <a:tcPr anchor="ctr">
                    <a:solidFill>
                      <a:srgbClr val="C00000">
                        <a:alpha val="20000"/>
                      </a:srgbClr>
                    </a:solidFill>
                  </a:tcPr>
                </a:tc>
                <a:tc>
                  <a:txBody>
                    <a:bodyPr/>
                    <a:lstStyle/>
                    <a:p>
                      <a:pPr algn="ctr"/>
                      <a:r>
                        <a:rPr lang="en-US" altLang="zh-CN" dirty="0"/>
                        <a:t>0.99</a:t>
                      </a:r>
                      <a:endParaRPr lang="zh-CN" altLang="en-US" dirty="0"/>
                    </a:p>
                  </a:txBody>
                  <a:tcPr anchor="ctr">
                    <a:solidFill>
                      <a:srgbClr val="C00000">
                        <a:alpha val="20000"/>
                      </a:srgbClr>
                    </a:solidFill>
                  </a:tcPr>
                </a:tc>
                <a:tc>
                  <a:txBody>
                    <a:bodyPr/>
                    <a:lstStyle/>
                    <a:p>
                      <a:pPr algn="ctr"/>
                      <a:r>
                        <a:rPr lang="en-US" altLang="zh-CN" dirty="0"/>
                        <a:t>614</a:t>
                      </a:r>
                      <a:endParaRPr lang="zh-CN" altLang="en-US" dirty="0"/>
                    </a:p>
                  </a:txBody>
                  <a:tcPr anchor="ctr">
                    <a:solidFill>
                      <a:srgbClr val="C00000">
                        <a:alpha val="20000"/>
                      </a:srgbClr>
                    </a:solidFill>
                  </a:tcPr>
                </a:tc>
                <a:extLst>
                  <a:ext uri="{0D108BD9-81ED-4DB2-BD59-A6C34878D82A}">
                    <a16:rowId xmlns:a16="http://schemas.microsoft.com/office/drawing/2014/main" val="10001"/>
                  </a:ext>
                </a:extLst>
              </a:tr>
              <a:tr h="345924">
                <a:tc>
                  <a:txBody>
                    <a:bodyPr/>
                    <a:lstStyle/>
                    <a:p>
                      <a:pPr algn="ctr"/>
                      <a:r>
                        <a:rPr lang="en-US" altLang="zh-CN" b="1" dirty="0"/>
                        <a:t>1.0</a:t>
                      </a:r>
                      <a:endParaRPr lang="zh-CN" altLang="en-US" b="1" dirty="0"/>
                    </a:p>
                  </a:txBody>
                  <a:tcPr anchor="ctr"/>
                </a:tc>
                <a:tc>
                  <a:txBody>
                    <a:bodyPr/>
                    <a:lstStyle/>
                    <a:p>
                      <a:pPr algn="ctr"/>
                      <a:r>
                        <a:rPr lang="en-US" altLang="zh-CN" dirty="0"/>
                        <a:t>0.99</a:t>
                      </a:r>
                      <a:endParaRPr lang="zh-CN" altLang="en-US" dirty="0"/>
                    </a:p>
                  </a:txBody>
                  <a:tcPr anchor="ctr"/>
                </a:tc>
                <a:tc>
                  <a:txBody>
                    <a:bodyPr/>
                    <a:lstStyle/>
                    <a:p>
                      <a:pPr algn="ctr"/>
                      <a:r>
                        <a:rPr lang="en-US" altLang="zh-CN" dirty="0"/>
                        <a:t>0.99</a:t>
                      </a:r>
                      <a:endParaRPr lang="zh-CN" altLang="en-US" dirty="0"/>
                    </a:p>
                  </a:txBody>
                  <a:tcPr anchor="ctr"/>
                </a:tc>
                <a:tc>
                  <a:txBody>
                    <a:bodyPr/>
                    <a:lstStyle/>
                    <a:p>
                      <a:pPr algn="ctr"/>
                      <a:r>
                        <a:rPr lang="en-US" altLang="zh-CN" dirty="0"/>
                        <a:t>0.99</a:t>
                      </a:r>
                      <a:endParaRPr lang="zh-CN" altLang="en-US" dirty="0"/>
                    </a:p>
                  </a:txBody>
                  <a:tcPr anchor="ctr"/>
                </a:tc>
                <a:tc>
                  <a:txBody>
                    <a:bodyPr/>
                    <a:lstStyle/>
                    <a:p>
                      <a:pPr algn="ctr"/>
                      <a:r>
                        <a:rPr lang="en-US" altLang="zh-CN" dirty="0"/>
                        <a:t>586</a:t>
                      </a:r>
                      <a:endParaRPr lang="zh-CN" altLang="en-US" dirty="0"/>
                    </a:p>
                  </a:txBody>
                  <a:tcPr anchor="ctr"/>
                </a:tc>
                <a:extLst>
                  <a:ext uri="{0D108BD9-81ED-4DB2-BD59-A6C34878D82A}">
                    <a16:rowId xmlns:a16="http://schemas.microsoft.com/office/drawing/2014/main" val="10002"/>
                  </a:ext>
                </a:extLst>
              </a:tr>
              <a:tr h="345924">
                <a:tc>
                  <a:txBody>
                    <a:bodyPr/>
                    <a:lstStyle/>
                    <a:p>
                      <a:pPr algn="ctr"/>
                      <a:endParaRPr lang="zh-CN" altLang="en-US" b="1" dirty="0"/>
                    </a:p>
                  </a:txBody>
                  <a:tcPr anchor="ctr">
                    <a:solidFill>
                      <a:srgbClr val="C00000">
                        <a:alpha val="20000"/>
                      </a:srgbClr>
                    </a:solidFill>
                  </a:tcPr>
                </a:tc>
                <a:tc>
                  <a:txBody>
                    <a:bodyPr/>
                    <a:lstStyle/>
                    <a:p>
                      <a:pPr algn="ctr"/>
                      <a:endParaRPr lang="zh-CN" altLang="en-US" dirty="0"/>
                    </a:p>
                  </a:txBody>
                  <a:tcPr anchor="ctr">
                    <a:solidFill>
                      <a:srgbClr val="C00000">
                        <a:alpha val="20000"/>
                      </a:srgbClr>
                    </a:solidFill>
                  </a:tcPr>
                </a:tc>
                <a:tc>
                  <a:txBody>
                    <a:bodyPr/>
                    <a:lstStyle/>
                    <a:p>
                      <a:pPr algn="ctr"/>
                      <a:endParaRPr lang="zh-CN" altLang="en-US" dirty="0"/>
                    </a:p>
                  </a:txBody>
                  <a:tcPr anchor="ctr">
                    <a:solidFill>
                      <a:srgbClr val="C00000">
                        <a:alpha val="20000"/>
                      </a:srgbClr>
                    </a:solidFill>
                  </a:tcPr>
                </a:tc>
                <a:tc>
                  <a:txBody>
                    <a:bodyPr/>
                    <a:lstStyle/>
                    <a:p>
                      <a:pPr algn="ctr"/>
                      <a:endParaRPr lang="zh-CN" altLang="en-US" dirty="0"/>
                    </a:p>
                  </a:txBody>
                  <a:tcPr anchor="ctr">
                    <a:solidFill>
                      <a:srgbClr val="C00000">
                        <a:alpha val="20000"/>
                      </a:srgbClr>
                    </a:solidFill>
                  </a:tcPr>
                </a:tc>
                <a:tc>
                  <a:txBody>
                    <a:bodyPr/>
                    <a:lstStyle/>
                    <a:p>
                      <a:pPr algn="ctr"/>
                      <a:endParaRPr lang="zh-CN" altLang="en-US" dirty="0"/>
                    </a:p>
                  </a:txBody>
                  <a:tcPr anchor="ctr">
                    <a:solidFill>
                      <a:srgbClr val="C00000">
                        <a:alpha val="20000"/>
                      </a:srgbClr>
                    </a:solidFill>
                  </a:tcPr>
                </a:tc>
                <a:extLst>
                  <a:ext uri="{0D108BD9-81ED-4DB2-BD59-A6C34878D82A}">
                    <a16:rowId xmlns:a16="http://schemas.microsoft.com/office/drawing/2014/main" val="10003"/>
                  </a:ext>
                </a:extLst>
              </a:tr>
              <a:tr h="345924">
                <a:tc>
                  <a:txBody>
                    <a:bodyPr/>
                    <a:lstStyle/>
                    <a:p>
                      <a:pPr algn="ctr"/>
                      <a:r>
                        <a:rPr lang="en-US" altLang="zh-CN" b="1" dirty="0"/>
                        <a:t>Micro Avg</a:t>
                      </a:r>
                      <a:endParaRPr lang="zh-CN" altLang="en-US" b="1" dirty="0"/>
                    </a:p>
                  </a:txBody>
                  <a:tcPr anchor="ctr"/>
                </a:tc>
                <a:tc>
                  <a:txBody>
                    <a:bodyPr/>
                    <a:lstStyle/>
                    <a:p>
                      <a:pPr algn="ctr"/>
                      <a:r>
                        <a:rPr lang="en-US" altLang="zh-CN" dirty="0"/>
                        <a:t>0.99</a:t>
                      </a:r>
                      <a:endParaRPr lang="zh-CN" altLang="en-US" dirty="0"/>
                    </a:p>
                  </a:txBody>
                  <a:tcPr anchor="ctr"/>
                </a:tc>
                <a:tc>
                  <a:txBody>
                    <a:bodyPr/>
                    <a:lstStyle/>
                    <a:p>
                      <a:pPr algn="ctr"/>
                      <a:r>
                        <a:rPr lang="en-US" altLang="zh-CN" dirty="0"/>
                        <a:t>0.99</a:t>
                      </a:r>
                      <a:endParaRPr lang="zh-CN" altLang="en-US" dirty="0"/>
                    </a:p>
                  </a:txBody>
                  <a:tcPr anchor="ctr"/>
                </a:tc>
                <a:tc>
                  <a:txBody>
                    <a:bodyPr/>
                    <a:lstStyle/>
                    <a:p>
                      <a:pPr algn="ctr"/>
                      <a:r>
                        <a:rPr lang="en-US" altLang="zh-CN" dirty="0"/>
                        <a:t>0.99</a:t>
                      </a:r>
                      <a:endParaRPr lang="zh-CN" altLang="en-US" dirty="0"/>
                    </a:p>
                  </a:txBody>
                  <a:tcPr anchor="ctr"/>
                </a:tc>
                <a:tc>
                  <a:txBody>
                    <a:bodyPr/>
                    <a:lstStyle/>
                    <a:p>
                      <a:pPr algn="ctr"/>
                      <a:r>
                        <a:rPr lang="en-US" altLang="zh-CN" dirty="0"/>
                        <a:t>1200</a:t>
                      </a:r>
                      <a:endParaRPr lang="zh-CN" altLang="en-US" dirty="0"/>
                    </a:p>
                  </a:txBody>
                  <a:tcPr anchor="ctr"/>
                </a:tc>
                <a:extLst>
                  <a:ext uri="{0D108BD9-81ED-4DB2-BD59-A6C34878D82A}">
                    <a16:rowId xmlns:a16="http://schemas.microsoft.com/office/drawing/2014/main" val="10004"/>
                  </a:ext>
                </a:extLst>
              </a:tr>
              <a:tr h="345924">
                <a:tc>
                  <a:txBody>
                    <a:bodyPr/>
                    <a:lstStyle/>
                    <a:p>
                      <a:pPr algn="ctr"/>
                      <a:r>
                        <a:rPr lang="en-US" altLang="zh-CN" b="1" dirty="0"/>
                        <a:t>Macro Avg</a:t>
                      </a:r>
                      <a:endParaRPr lang="zh-CN" altLang="en-US" b="1" dirty="0"/>
                    </a:p>
                  </a:txBody>
                  <a:tcPr anchor="ctr">
                    <a:solidFill>
                      <a:srgbClr val="C00000">
                        <a:alpha val="20000"/>
                      </a:srgbClr>
                    </a:solidFill>
                  </a:tcPr>
                </a:tc>
                <a:tc>
                  <a:txBody>
                    <a:bodyPr/>
                    <a:lstStyle/>
                    <a:p>
                      <a:pPr algn="ctr"/>
                      <a:r>
                        <a:rPr lang="en-US" altLang="zh-CN" dirty="0"/>
                        <a:t>0.99</a:t>
                      </a:r>
                      <a:endParaRPr lang="zh-CN" altLang="en-US" dirty="0"/>
                    </a:p>
                  </a:txBody>
                  <a:tcPr anchor="ctr">
                    <a:solidFill>
                      <a:srgbClr val="C00000">
                        <a:alpha val="20000"/>
                      </a:srgbClr>
                    </a:solidFill>
                  </a:tcPr>
                </a:tc>
                <a:tc>
                  <a:txBody>
                    <a:bodyPr/>
                    <a:lstStyle/>
                    <a:p>
                      <a:pPr algn="ctr"/>
                      <a:r>
                        <a:rPr lang="en-US" altLang="zh-CN" dirty="0"/>
                        <a:t>0.99</a:t>
                      </a:r>
                      <a:endParaRPr lang="zh-CN" altLang="en-US" dirty="0"/>
                    </a:p>
                  </a:txBody>
                  <a:tcPr anchor="ctr">
                    <a:solidFill>
                      <a:srgbClr val="C00000">
                        <a:alpha val="20000"/>
                      </a:srgbClr>
                    </a:solidFill>
                  </a:tcPr>
                </a:tc>
                <a:tc>
                  <a:txBody>
                    <a:bodyPr/>
                    <a:lstStyle/>
                    <a:p>
                      <a:pPr algn="ctr"/>
                      <a:r>
                        <a:rPr lang="en-US" altLang="zh-CN" dirty="0"/>
                        <a:t>0.99</a:t>
                      </a:r>
                      <a:endParaRPr lang="zh-CN" altLang="en-US" dirty="0"/>
                    </a:p>
                  </a:txBody>
                  <a:tcPr anchor="ctr">
                    <a:solidFill>
                      <a:srgbClr val="C00000">
                        <a:alpha val="20000"/>
                      </a:srgbClr>
                    </a:solidFill>
                  </a:tcPr>
                </a:tc>
                <a:tc>
                  <a:txBody>
                    <a:bodyPr/>
                    <a:lstStyle/>
                    <a:p>
                      <a:pPr algn="ctr"/>
                      <a:r>
                        <a:rPr lang="en-US" altLang="zh-CN" dirty="0"/>
                        <a:t>1200</a:t>
                      </a:r>
                      <a:endParaRPr lang="zh-CN" altLang="en-US" dirty="0"/>
                    </a:p>
                  </a:txBody>
                  <a:tcPr anchor="ctr">
                    <a:solidFill>
                      <a:srgbClr val="C00000">
                        <a:alpha val="20000"/>
                      </a:srgbClr>
                    </a:solidFill>
                  </a:tcPr>
                </a:tc>
                <a:extLst>
                  <a:ext uri="{0D108BD9-81ED-4DB2-BD59-A6C34878D82A}">
                    <a16:rowId xmlns:a16="http://schemas.microsoft.com/office/drawing/2014/main" val="10005"/>
                  </a:ext>
                </a:extLst>
              </a:tr>
              <a:tr h="345924">
                <a:tc>
                  <a:txBody>
                    <a:bodyPr/>
                    <a:lstStyle/>
                    <a:p>
                      <a:pPr algn="ctr"/>
                      <a:r>
                        <a:rPr lang="en-US" altLang="zh-CN" b="1" dirty="0"/>
                        <a:t>Weighted Avg</a:t>
                      </a:r>
                      <a:endParaRPr lang="zh-CN" altLang="en-US" b="1" dirty="0"/>
                    </a:p>
                  </a:txBody>
                  <a:tcPr anchor="ctr">
                    <a:solidFill>
                      <a:schemeClr val="bg1">
                        <a:alpha val="20000"/>
                      </a:schemeClr>
                    </a:solidFill>
                  </a:tcPr>
                </a:tc>
                <a:tc>
                  <a:txBody>
                    <a:bodyPr/>
                    <a:lstStyle/>
                    <a:p>
                      <a:pPr algn="ctr"/>
                      <a:r>
                        <a:rPr lang="en-US" altLang="zh-CN" dirty="0"/>
                        <a:t>0.99</a:t>
                      </a:r>
                      <a:endParaRPr lang="zh-CN" altLang="en-US" dirty="0"/>
                    </a:p>
                  </a:txBody>
                  <a:tcPr anchor="ctr">
                    <a:solidFill>
                      <a:schemeClr val="bg1">
                        <a:alpha val="20000"/>
                      </a:schemeClr>
                    </a:solidFill>
                  </a:tcPr>
                </a:tc>
                <a:tc>
                  <a:txBody>
                    <a:bodyPr/>
                    <a:lstStyle/>
                    <a:p>
                      <a:pPr algn="ctr"/>
                      <a:r>
                        <a:rPr lang="en-US" altLang="zh-CN" dirty="0"/>
                        <a:t>0.99</a:t>
                      </a:r>
                      <a:endParaRPr lang="zh-CN" altLang="en-US" dirty="0"/>
                    </a:p>
                  </a:txBody>
                  <a:tcPr anchor="ctr">
                    <a:solidFill>
                      <a:schemeClr val="bg1">
                        <a:alpha val="20000"/>
                      </a:schemeClr>
                    </a:solidFill>
                  </a:tcPr>
                </a:tc>
                <a:tc>
                  <a:txBody>
                    <a:bodyPr/>
                    <a:lstStyle/>
                    <a:p>
                      <a:pPr algn="ctr"/>
                      <a:r>
                        <a:rPr lang="en-US" altLang="zh-CN" dirty="0"/>
                        <a:t>0.99</a:t>
                      </a:r>
                      <a:endParaRPr lang="zh-CN" altLang="en-US" dirty="0"/>
                    </a:p>
                  </a:txBody>
                  <a:tcPr anchor="ctr">
                    <a:solidFill>
                      <a:schemeClr val="bg1">
                        <a:alpha val="20000"/>
                      </a:schemeClr>
                    </a:solidFill>
                  </a:tcPr>
                </a:tc>
                <a:tc>
                  <a:txBody>
                    <a:bodyPr/>
                    <a:lstStyle/>
                    <a:p>
                      <a:pPr algn="ctr"/>
                      <a:r>
                        <a:rPr lang="en-US" altLang="zh-CN" dirty="0"/>
                        <a:t>1200</a:t>
                      </a:r>
                      <a:endParaRPr lang="zh-CN" altLang="en-US" dirty="0"/>
                    </a:p>
                  </a:txBody>
                  <a:tcPr anchor="ctr">
                    <a:solidFill>
                      <a:schemeClr val="bg1">
                        <a:alpha val="20000"/>
                      </a:schemeClr>
                    </a:solidFill>
                  </a:tcPr>
                </a:tc>
                <a:extLst>
                  <a:ext uri="{0D108BD9-81ED-4DB2-BD59-A6C34878D82A}">
                    <a16:rowId xmlns:a16="http://schemas.microsoft.com/office/drawing/2014/main" val="10006"/>
                  </a:ext>
                </a:extLst>
              </a:tr>
            </a:tbl>
          </a:graphicData>
        </a:graphic>
      </p:graphicFrame>
      <p:pic>
        <p:nvPicPr>
          <p:cNvPr id="13" name="图片 12"/>
          <p:cNvPicPr>
            <a:picLocks noChangeAspect="1"/>
          </p:cNvPicPr>
          <p:nvPr/>
        </p:nvPicPr>
        <p:blipFill>
          <a:blip r:embed="rId4"/>
          <a:stretch>
            <a:fillRect/>
          </a:stretch>
        </p:blipFill>
        <p:spPr>
          <a:xfrm>
            <a:off x="5841562" y="3230571"/>
            <a:ext cx="6350438" cy="3353546"/>
          </a:xfrm>
          <a:prstGeom prst="rect">
            <a:avLst/>
          </a:prstGeom>
        </p:spPr>
      </p:pic>
      <p:sp>
        <p:nvSpPr>
          <p:cNvPr id="15" name="文本框 14"/>
          <p:cNvSpPr txBox="1"/>
          <p:nvPr/>
        </p:nvSpPr>
        <p:spPr>
          <a:xfrm>
            <a:off x="0" y="3244334"/>
            <a:ext cx="58415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Performance score of our ultra weapon</a:t>
            </a:r>
            <a:endPar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6" name="矩形 15">
            <a:extLst>
              <a:ext uri="{FF2B5EF4-FFF2-40B4-BE49-F238E27FC236}">
                <a16:creationId xmlns:a16="http://schemas.microsoft.com/office/drawing/2014/main" id="{C6ABDE91-9500-4B94-93BD-97F92239F498}"/>
              </a:ext>
            </a:extLst>
          </p:cNvPr>
          <p:cNvSpPr/>
          <p:nvPr/>
        </p:nvSpPr>
        <p:spPr>
          <a:xfrm>
            <a:off x="9129971" y="58968"/>
            <a:ext cx="1283234" cy="303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Tree>
    <p:extLst>
      <p:ext uri="{BB962C8B-B14F-4D97-AF65-F5344CB8AC3E}">
        <p14:creationId xmlns:p14="http://schemas.microsoft.com/office/powerpoint/2010/main" val="2939389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62"/>
        <p:cNvGrpSpPr/>
        <p:nvPr/>
      </p:nvGrpSpPr>
      <p:grpSpPr>
        <a:xfrm>
          <a:off x="0" y="0"/>
          <a:ext cx="0" cy="0"/>
          <a:chOff x="0" y="0"/>
          <a:chExt cx="0" cy="0"/>
        </a:xfrm>
      </p:grpSpPr>
      <p:sp>
        <p:nvSpPr>
          <p:cNvPr id="164"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2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pitchFamily="34" charset="0"/>
                <a:sym typeface="Century Gothic" panose="020B0502020202020204"/>
              </a:rPr>
              <a:t>Anti-fraud Machine Learning model - Supervised learning</a:t>
            </a:r>
            <a:endParaRPr kumimoji="0"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cxnSp>
        <p:nvCxnSpPr>
          <p:cNvPr id="49"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50"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a:endParaRPr>
          </a:p>
        </p:txBody>
      </p:sp>
      <p:sp>
        <p:nvSpPr>
          <p:cNvPr id="51"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a:endParaRPr>
          </a:p>
        </p:txBody>
      </p:sp>
      <p:pic>
        <p:nvPicPr>
          <p:cNvPr id="52" name="图片 51"/>
          <p:cNvPicPr>
            <a:picLocks noChangeAspect="1"/>
          </p:cNvPicPr>
          <p:nvPr/>
        </p:nvPicPr>
        <p:blipFill>
          <a:blip r:embed="rId3"/>
          <a:stretch>
            <a:fillRect/>
          </a:stretch>
        </p:blipFill>
        <p:spPr>
          <a:xfrm>
            <a:off x="9268690" y="0"/>
            <a:ext cx="2923309" cy="778807"/>
          </a:xfrm>
          <a:prstGeom prst="rect">
            <a:avLst/>
          </a:prstGeom>
        </p:spPr>
      </p:pic>
      <p:pic>
        <p:nvPicPr>
          <p:cNvPr id="3" name="图片 2"/>
          <p:cNvPicPr>
            <a:picLocks noChangeAspect="1"/>
          </p:cNvPicPr>
          <p:nvPr/>
        </p:nvPicPr>
        <p:blipFill>
          <a:blip r:embed="rId4"/>
          <a:stretch>
            <a:fillRect/>
          </a:stretch>
        </p:blipFill>
        <p:spPr>
          <a:xfrm>
            <a:off x="485653" y="1232375"/>
            <a:ext cx="10803110" cy="5371843"/>
          </a:xfrm>
          <a:prstGeom prst="rect">
            <a:avLst/>
          </a:prstGeom>
        </p:spPr>
      </p:pic>
      <p:sp>
        <p:nvSpPr>
          <p:cNvPr id="2" name="矩形 1">
            <a:extLst>
              <a:ext uri="{FF2B5EF4-FFF2-40B4-BE49-F238E27FC236}">
                <a16:creationId xmlns:a16="http://schemas.microsoft.com/office/drawing/2014/main" id="{C408C978-6C9D-424D-B4A7-DF7C41D0AE49}"/>
              </a:ext>
            </a:extLst>
          </p:cNvPr>
          <p:cNvSpPr/>
          <p:nvPr/>
        </p:nvSpPr>
        <p:spPr>
          <a:xfrm>
            <a:off x="485653" y="1232375"/>
            <a:ext cx="2280599" cy="49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1" i="0" u="none" strike="noStrike" kern="0" cap="none" spc="0" normalizeH="0" baseline="0" noProof="0" dirty="0">
                <a:ln>
                  <a:noFill/>
                </a:ln>
                <a:solidFill>
                  <a:srgbClr val="92D050"/>
                </a:solidFill>
                <a:effectLst/>
                <a:uLnTx/>
                <a:uFillTx/>
                <a:latin typeface="Arial"/>
                <a:ea typeface="宋体" panose="02010600030101010101" pitchFamily="2" charset="-122"/>
                <a:cs typeface="+mn-cs"/>
                <a:sym typeface="Arial" panose="020B0604020202020204"/>
              </a:rPr>
              <a:t>Data in Financial institution</a:t>
            </a:r>
            <a:endParaRPr kumimoji="0" lang="zh-CN" altLang="en-US" sz="1600" b="1" i="0" u="none" strike="noStrike" kern="0" cap="none" spc="0" normalizeH="0" baseline="0" noProof="0" dirty="0">
              <a:ln>
                <a:noFill/>
              </a:ln>
              <a:solidFill>
                <a:srgbClr val="92D050"/>
              </a:solidFill>
              <a:effectLst/>
              <a:uLnTx/>
              <a:uFillTx/>
              <a:latin typeface="Arial"/>
              <a:ea typeface="宋体" panose="02010600030101010101" pitchFamily="2" charset="-122"/>
              <a:cs typeface="+mn-cs"/>
              <a:sym typeface="Arial" panose="020B0604020202020204"/>
            </a:endParaRPr>
          </a:p>
        </p:txBody>
      </p:sp>
      <p:sp>
        <p:nvSpPr>
          <p:cNvPr id="9" name="矩形 8">
            <a:extLst>
              <a:ext uri="{FF2B5EF4-FFF2-40B4-BE49-F238E27FC236}">
                <a16:creationId xmlns:a16="http://schemas.microsoft.com/office/drawing/2014/main" id="{3931F988-7D55-41AB-B078-D73530ACD3C9}"/>
              </a:ext>
            </a:extLst>
          </p:cNvPr>
          <p:cNvSpPr/>
          <p:nvPr/>
        </p:nvSpPr>
        <p:spPr>
          <a:xfrm>
            <a:off x="485652" y="2460732"/>
            <a:ext cx="2280599" cy="49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1" i="0" u="none" strike="noStrike" kern="0" cap="none" spc="0" normalizeH="0" baseline="0" noProof="0" dirty="0">
                <a:ln>
                  <a:noFill/>
                </a:ln>
                <a:solidFill>
                  <a:srgbClr val="0070C0"/>
                </a:solidFill>
                <a:effectLst/>
                <a:uLnTx/>
                <a:uFillTx/>
                <a:latin typeface="Arial"/>
                <a:ea typeface="宋体" panose="02010600030101010101" pitchFamily="2" charset="-122"/>
                <a:cs typeface="+mn-cs"/>
                <a:sym typeface="Arial" panose="020B0604020202020204"/>
              </a:rPr>
              <a:t>Credit Investigation data in PBC</a:t>
            </a:r>
            <a:endParaRPr kumimoji="0" lang="zh-CN" altLang="en-US" sz="1600" b="1" i="0" u="none" strike="noStrike" kern="0" cap="none" spc="0" normalizeH="0" baseline="0" noProof="0" dirty="0">
              <a:ln>
                <a:noFill/>
              </a:ln>
              <a:solidFill>
                <a:srgbClr val="0070C0"/>
              </a:solidFill>
              <a:effectLst/>
              <a:uLnTx/>
              <a:uFillTx/>
              <a:latin typeface="Arial"/>
              <a:ea typeface="宋体" panose="02010600030101010101" pitchFamily="2" charset="-122"/>
              <a:cs typeface="+mn-cs"/>
              <a:sym typeface="Arial" panose="020B0604020202020204"/>
            </a:endParaRPr>
          </a:p>
        </p:txBody>
      </p:sp>
      <p:sp>
        <p:nvSpPr>
          <p:cNvPr id="10" name="矩形 9">
            <a:extLst>
              <a:ext uri="{FF2B5EF4-FFF2-40B4-BE49-F238E27FC236}">
                <a16:creationId xmlns:a16="http://schemas.microsoft.com/office/drawing/2014/main" id="{C64B40F3-FCEC-4C9A-BB58-A87C37301D1A}"/>
              </a:ext>
            </a:extLst>
          </p:cNvPr>
          <p:cNvSpPr/>
          <p:nvPr/>
        </p:nvSpPr>
        <p:spPr>
          <a:xfrm>
            <a:off x="571502" y="3689089"/>
            <a:ext cx="2280599" cy="49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1" i="0" u="none" strike="noStrike" kern="0" cap="none" spc="0" normalizeH="0" baseline="0" noProof="0" dirty="0">
                <a:ln>
                  <a:noFill/>
                </a:ln>
                <a:solidFill>
                  <a:srgbClr val="FF0000"/>
                </a:solidFill>
                <a:effectLst/>
                <a:uLnTx/>
                <a:uFillTx/>
                <a:latin typeface="Arial"/>
                <a:ea typeface="宋体" panose="02010600030101010101" pitchFamily="2" charset="-122"/>
                <a:cs typeface="+mn-cs"/>
                <a:sym typeface="Arial" panose="020B0604020202020204"/>
              </a:rPr>
              <a:t>Behavior Data in Internet companies</a:t>
            </a:r>
            <a:endParaRPr kumimoji="0" lang="zh-CN" altLang="en-US" sz="1600" b="1" i="0" u="none" strike="noStrike" kern="0" cap="none" spc="0" normalizeH="0" baseline="0" noProof="0" dirty="0">
              <a:ln>
                <a:noFill/>
              </a:ln>
              <a:solidFill>
                <a:srgbClr val="FF0000"/>
              </a:solidFill>
              <a:effectLst/>
              <a:uLnTx/>
              <a:uFillTx/>
              <a:latin typeface="Arial"/>
              <a:ea typeface="宋体" panose="02010600030101010101" pitchFamily="2" charset="-122"/>
              <a:cs typeface="+mn-cs"/>
              <a:sym typeface="Arial" panose="020B0604020202020204"/>
            </a:endParaRPr>
          </a:p>
        </p:txBody>
      </p:sp>
      <p:sp>
        <p:nvSpPr>
          <p:cNvPr id="11" name="矩形 10">
            <a:extLst>
              <a:ext uri="{FF2B5EF4-FFF2-40B4-BE49-F238E27FC236}">
                <a16:creationId xmlns:a16="http://schemas.microsoft.com/office/drawing/2014/main" id="{D1EFA3B9-0813-4D5B-B4EC-7979FD3177AE}"/>
              </a:ext>
            </a:extLst>
          </p:cNvPr>
          <p:cNvSpPr/>
          <p:nvPr/>
        </p:nvSpPr>
        <p:spPr>
          <a:xfrm>
            <a:off x="6516338" y="2559344"/>
            <a:ext cx="2280599" cy="496483"/>
          </a:xfrm>
          <a:prstGeom prst="rect">
            <a:avLst/>
          </a:prstGeom>
          <a:solidFill>
            <a:srgbClr val="F9B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1"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rPr>
              <a:t>Machine Learning</a:t>
            </a:r>
            <a:endParaRPr kumimoji="0" lang="zh-CN" altLang="en-US" sz="1600" b="1"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4" name="椭圆 3">
            <a:extLst>
              <a:ext uri="{FF2B5EF4-FFF2-40B4-BE49-F238E27FC236}">
                <a16:creationId xmlns:a16="http://schemas.microsoft.com/office/drawing/2014/main" id="{28EAA04A-2BBF-4D99-A5CD-BB183379985C}"/>
              </a:ext>
            </a:extLst>
          </p:cNvPr>
          <p:cNvSpPr/>
          <p:nvPr/>
        </p:nvSpPr>
        <p:spPr>
          <a:xfrm>
            <a:off x="4933150" y="2151529"/>
            <a:ext cx="1391268" cy="12971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rPr>
              <a:t>Models</a:t>
            </a:r>
            <a:endParaRPr kumimoji="0" lang="zh-CN" altLang="en-US" sz="18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endParaRPr>
          </a:p>
        </p:txBody>
      </p:sp>
      <p:sp>
        <p:nvSpPr>
          <p:cNvPr id="14" name="矩形 13">
            <a:extLst>
              <a:ext uri="{FF2B5EF4-FFF2-40B4-BE49-F238E27FC236}">
                <a16:creationId xmlns:a16="http://schemas.microsoft.com/office/drawing/2014/main" id="{A000C98C-CAF8-4F95-802E-BEB21288940F}"/>
              </a:ext>
            </a:extLst>
          </p:cNvPr>
          <p:cNvSpPr/>
          <p:nvPr/>
        </p:nvSpPr>
        <p:spPr>
          <a:xfrm>
            <a:off x="9726983" y="2561817"/>
            <a:ext cx="1561780" cy="4964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1"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rPr>
              <a:t>Fraud score</a:t>
            </a:r>
            <a:endParaRPr kumimoji="0" lang="zh-CN" altLang="en-US" sz="1600" b="1"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5" name="右大括号 4">
            <a:extLst>
              <a:ext uri="{FF2B5EF4-FFF2-40B4-BE49-F238E27FC236}">
                <a16:creationId xmlns:a16="http://schemas.microsoft.com/office/drawing/2014/main" id="{2FA83B7D-10E8-4E3E-8751-0BC4591D4993}"/>
              </a:ext>
            </a:extLst>
          </p:cNvPr>
          <p:cNvSpPr/>
          <p:nvPr/>
        </p:nvSpPr>
        <p:spPr>
          <a:xfrm rot="16200000">
            <a:off x="5313405" y="1102321"/>
            <a:ext cx="630760" cy="647764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000000"/>
              </a:solidFill>
              <a:effectLst/>
              <a:uLnTx/>
              <a:uFillTx/>
              <a:latin typeface="Arial"/>
              <a:ea typeface="宋体" panose="02010600030101010101" pitchFamily="2" charset="-122"/>
              <a:cs typeface="+mn-cs"/>
              <a:sym typeface="Arial" panose="020B0604020202020204"/>
            </a:endParaRPr>
          </a:p>
        </p:txBody>
      </p:sp>
      <p:sp>
        <p:nvSpPr>
          <p:cNvPr id="6" name="箭头: 右 5">
            <a:extLst>
              <a:ext uri="{FF2B5EF4-FFF2-40B4-BE49-F238E27FC236}">
                <a16:creationId xmlns:a16="http://schemas.microsoft.com/office/drawing/2014/main" id="{5169A3B6-6BB9-4929-B2B1-7FDE25809566}"/>
              </a:ext>
            </a:extLst>
          </p:cNvPr>
          <p:cNvSpPr/>
          <p:nvPr/>
        </p:nvSpPr>
        <p:spPr>
          <a:xfrm rot="16200000">
            <a:off x="5380542" y="3548851"/>
            <a:ext cx="496484" cy="35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17" name="矩形 16">
            <a:extLst>
              <a:ext uri="{FF2B5EF4-FFF2-40B4-BE49-F238E27FC236}">
                <a16:creationId xmlns:a16="http://schemas.microsoft.com/office/drawing/2014/main" id="{C12A8606-4C11-4A01-8A32-FB23A8359E43}"/>
              </a:ext>
            </a:extLst>
          </p:cNvPr>
          <p:cNvSpPr/>
          <p:nvPr/>
        </p:nvSpPr>
        <p:spPr>
          <a:xfrm>
            <a:off x="802033" y="4656523"/>
            <a:ext cx="1853187" cy="33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rPr>
              <a:t>Random Forest</a:t>
            </a:r>
            <a:endParaRPr kumimoji="0" lang="zh-CN" altLang="en-US" sz="16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endParaRPr>
          </a:p>
        </p:txBody>
      </p:sp>
      <p:sp>
        <p:nvSpPr>
          <p:cNvPr id="18" name="矩形 17">
            <a:extLst>
              <a:ext uri="{FF2B5EF4-FFF2-40B4-BE49-F238E27FC236}">
                <a16:creationId xmlns:a16="http://schemas.microsoft.com/office/drawing/2014/main" id="{5E643431-F3E3-48F2-AFE8-F9C11F500BE3}"/>
              </a:ext>
            </a:extLst>
          </p:cNvPr>
          <p:cNvSpPr/>
          <p:nvPr/>
        </p:nvSpPr>
        <p:spPr>
          <a:xfrm>
            <a:off x="3436375" y="4656523"/>
            <a:ext cx="1853187" cy="33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rPr>
              <a:t>Deep Learning</a:t>
            </a:r>
            <a:endParaRPr kumimoji="0" lang="zh-CN" altLang="en-US" sz="16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endParaRPr>
          </a:p>
        </p:txBody>
      </p:sp>
      <p:sp>
        <p:nvSpPr>
          <p:cNvPr id="19" name="矩形 18">
            <a:extLst>
              <a:ext uri="{FF2B5EF4-FFF2-40B4-BE49-F238E27FC236}">
                <a16:creationId xmlns:a16="http://schemas.microsoft.com/office/drawing/2014/main" id="{6896EB03-9F74-489A-8CB8-A50F18C48375}"/>
              </a:ext>
            </a:extLst>
          </p:cNvPr>
          <p:cNvSpPr/>
          <p:nvPr/>
        </p:nvSpPr>
        <p:spPr>
          <a:xfrm>
            <a:off x="6037147" y="4656523"/>
            <a:ext cx="1853187" cy="33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1" i="0" u="none" strike="noStrike" kern="0" cap="none" spc="0" normalizeH="0" baseline="0" noProof="0" dirty="0" err="1">
                <a:ln>
                  <a:noFill/>
                </a:ln>
                <a:solidFill>
                  <a:srgbClr val="000000"/>
                </a:solidFill>
                <a:effectLst/>
                <a:uLnTx/>
                <a:uFillTx/>
                <a:latin typeface="Arial"/>
                <a:ea typeface="宋体" panose="02010600030101010101" pitchFamily="2" charset="-122"/>
                <a:cs typeface="+mn-cs"/>
                <a:sym typeface="Arial" panose="020B0604020202020204"/>
              </a:rPr>
              <a:t>Xgboost</a:t>
            </a:r>
            <a:endParaRPr kumimoji="0" lang="zh-CN" altLang="en-US" sz="16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endParaRPr>
          </a:p>
        </p:txBody>
      </p:sp>
      <p:sp>
        <p:nvSpPr>
          <p:cNvPr id="20" name="矩形 19">
            <a:extLst>
              <a:ext uri="{FF2B5EF4-FFF2-40B4-BE49-F238E27FC236}">
                <a16:creationId xmlns:a16="http://schemas.microsoft.com/office/drawing/2014/main" id="{EE7D0252-D9BD-4514-BC44-5184BDAAB7E6}"/>
              </a:ext>
            </a:extLst>
          </p:cNvPr>
          <p:cNvSpPr/>
          <p:nvPr/>
        </p:nvSpPr>
        <p:spPr>
          <a:xfrm>
            <a:off x="8729394" y="4662922"/>
            <a:ext cx="1853187" cy="33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6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rPr>
              <a:t>GBDT</a:t>
            </a:r>
            <a:endParaRPr kumimoji="0" lang="zh-CN" altLang="en-US" sz="16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endParaRPr>
          </a:p>
        </p:txBody>
      </p:sp>
      <p:sp>
        <p:nvSpPr>
          <p:cNvPr id="21" name="矩形 20">
            <a:extLst>
              <a:ext uri="{FF2B5EF4-FFF2-40B4-BE49-F238E27FC236}">
                <a16:creationId xmlns:a16="http://schemas.microsoft.com/office/drawing/2014/main" id="{38897309-914F-47E6-B07B-689AF64719EF}"/>
              </a:ext>
            </a:extLst>
          </p:cNvPr>
          <p:cNvSpPr/>
          <p:nvPr/>
        </p:nvSpPr>
        <p:spPr>
          <a:xfrm>
            <a:off x="9129971" y="58968"/>
            <a:ext cx="1283234" cy="303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Tree>
    <p:extLst>
      <p:ext uri="{BB962C8B-B14F-4D97-AF65-F5344CB8AC3E}">
        <p14:creationId xmlns:p14="http://schemas.microsoft.com/office/powerpoint/2010/main" val="547913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62"/>
        <p:cNvGrpSpPr/>
        <p:nvPr/>
      </p:nvGrpSpPr>
      <p:grpSpPr>
        <a:xfrm>
          <a:off x="0" y="0"/>
          <a:ext cx="0" cy="0"/>
          <a:chOff x="0" y="0"/>
          <a:chExt cx="0" cy="0"/>
        </a:xfrm>
      </p:grpSpPr>
      <p:sp>
        <p:nvSpPr>
          <p:cNvPr id="164"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2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pitchFamily="34" charset="0"/>
                <a:sym typeface="Century Gothic" panose="020B0502020202020204"/>
              </a:rPr>
              <a:t>Anti-fraud Machine Learning model - Unsupervised learning</a:t>
            </a: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cxnSp>
        <p:nvCxnSpPr>
          <p:cNvPr id="49"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50"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a:endParaRPr>
          </a:p>
        </p:txBody>
      </p:sp>
      <p:sp>
        <p:nvSpPr>
          <p:cNvPr id="51"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panose="020F0502020204030204"/>
              <a:buNone/>
              <a:tabLst/>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a:endParaRPr>
          </a:p>
        </p:txBody>
      </p:sp>
      <p:pic>
        <p:nvPicPr>
          <p:cNvPr id="52" name="图片 51"/>
          <p:cNvPicPr>
            <a:picLocks noChangeAspect="1"/>
          </p:cNvPicPr>
          <p:nvPr/>
        </p:nvPicPr>
        <p:blipFill>
          <a:blip r:embed="rId3"/>
          <a:stretch>
            <a:fillRect/>
          </a:stretch>
        </p:blipFill>
        <p:spPr>
          <a:xfrm>
            <a:off x="9268690" y="0"/>
            <a:ext cx="2923309" cy="778807"/>
          </a:xfrm>
          <a:prstGeom prst="rect">
            <a:avLst/>
          </a:prstGeom>
        </p:spPr>
      </p:pic>
      <p:grpSp>
        <p:nvGrpSpPr>
          <p:cNvPr id="2" name="组合 1"/>
          <p:cNvGrpSpPr/>
          <p:nvPr/>
        </p:nvGrpSpPr>
        <p:grpSpPr>
          <a:xfrm>
            <a:off x="943179" y="1517064"/>
            <a:ext cx="5204663" cy="5005663"/>
            <a:chOff x="1017461" y="979918"/>
            <a:chExt cx="5204663" cy="4596968"/>
          </a:xfrm>
        </p:grpSpPr>
        <p:sp>
          <p:nvSpPr>
            <p:cNvPr id="8" name="圆角矩形 33"/>
            <p:cNvSpPr/>
            <p:nvPr/>
          </p:nvSpPr>
          <p:spPr bwMode="auto">
            <a:xfrm>
              <a:off x="1017461" y="979918"/>
              <a:ext cx="5204663" cy="4596968"/>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0" name="文本框 9"/>
            <p:cNvSpPr txBox="1"/>
            <p:nvPr/>
          </p:nvSpPr>
          <p:spPr>
            <a:xfrm>
              <a:off x="1076247" y="1068531"/>
              <a:ext cx="4970165" cy="3836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Aristotle put forward that "man is a social animal". A relatively stable system of relationships formed between social individuals due to interaction. Relational networks focus on the interactions and connections between people.</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l"/>
                <a:tabLst/>
                <a:defRPr/>
              </a:pP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Social relationships include friends, classmates, business partners, race and faith, teachers and students, etc. Through these social relationships, various people or organizations from casual acquaintance to close family ties are connected.</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l"/>
                <a:tabLst/>
                <a:defRPr/>
              </a:pP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Relational network is a graph-based data structure consisting of nodes and edges. Each node represents an individual, and each edge represents the relationship between individuals. By connecting different individuals to their relationships, relational networks provide the ability to analyze problems from a "relational" perspective, which allows us to identify abnormal gang fraud from normal behavior.</a:t>
              </a:r>
            </a:p>
          </p:txBody>
        </p:sp>
      </p:grpSp>
      <p:sp>
        <p:nvSpPr>
          <p:cNvPr id="14" name="TextBox 9"/>
          <p:cNvSpPr txBox="1"/>
          <p:nvPr/>
        </p:nvSpPr>
        <p:spPr>
          <a:xfrm>
            <a:off x="6582958" y="1064888"/>
            <a:ext cx="5094035" cy="369332"/>
          </a:xfrm>
          <a:prstGeom prst="rect">
            <a:avLst/>
          </a:prstGeom>
          <a:solidFill>
            <a:srgbClr val="C00000"/>
          </a:solidFill>
          <a:ln>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How to recognize fraud</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5" name="圆角矩形 33"/>
          <p:cNvSpPr/>
          <p:nvPr/>
        </p:nvSpPr>
        <p:spPr bwMode="auto">
          <a:xfrm>
            <a:off x="6582955" y="1517063"/>
            <a:ext cx="5094035" cy="1528745"/>
          </a:xfrm>
          <a:prstGeom prst="roundRect">
            <a:avLst>
              <a:gd name="adj" fmla="val 3219"/>
            </a:avLst>
          </a:prstGeom>
          <a:noFill/>
          <a:ln w="9525" cap="flat" cmpd="sng" algn="ctr">
            <a:solidFill>
              <a:srgbClr val="DF6D6D"/>
            </a:solidFill>
            <a:prstDash val="solid"/>
            <a:round/>
            <a:headEnd type="none" w="med" len="med"/>
            <a:tailEnd type="none" w="med" len="med"/>
          </a:ln>
          <a:effectLst/>
        </p:spPr>
        <p:txBody>
          <a:bodyPr vert="horz" wrap="square" lIns="91436" tIns="45718" rIns="91436" bIns="45718"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6" name="文本框 15"/>
          <p:cNvSpPr txBox="1"/>
          <p:nvPr/>
        </p:nvSpPr>
        <p:spPr>
          <a:xfrm>
            <a:off x="6582955" y="1613555"/>
            <a:ext cx="5094035" cy="1384995"/>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rPr>
              <a:t>Find points or groups in the data that have abnormal properties. If a node is closely related to many other nodes, and the relationship is more than two degrees, and there are several nodes in the network with fraud suspicion, then the group of this network can be regarded as abnormal.</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pic>
        <p:nvPicPr>
          <p:cNvPr id="5" name="图片 4"/>
          <p:cNvPicPr>
            <a:picLocks noChangeAspect="1"/>
          </p:cNvPicPr>
          <p:nvPr/>
        </p:nvPicPr>
        <p:blipFill>
          <a:blip r:embed="rId4"/>
          <a:stretch>
            <a:fillRect/>
          </a:stretch>
        </p:blipFill>
        <p:spPr>
          <a:xfrm>
            <a:off x="6582954" y="3045809"/>
            <a:ext cx="5094035" cy="3532960"/>
          </a:xfrm>
          <a:prstGeom prst="rect">
            <a:avLst/>
          </a:prstGeom>
        </p:spPr>
      </p:pic>
      <p:sp>
        <p:nvSpPr>
          <p:cNvPr id="17" name="TextBox 9">
            <a:extLst>
              <a:ext uri="{FF2B5EF4-FFF2-40B4-BE49-F238E27FC236}">
                <a16:creationId xmlns:a16="http://schemas.microsoft.com/office/drawing/2014/main" id="{6197A43A-864C-41F3-813B-828448C158AC}"/>
              </a:ext>
            </a:extLst>
          </p:cNvPr>
          <p:cNvSpPr txBox="1"/>
          <p:nvPr/>
        </p:nvSpPr>
        <p:spPr>
          <a:xfrm>
            <a:off x="1001965" y="1073553"/>
            <a:ext cx="5094035" cy="369332"/>
          </a:xfrm>
          <a:prstGeom prst="rect">
            <a:avLst/>
          </a:prstGeom>
          <a:solidFill>
            <a:srgbClr val="C00000"/>
          </a:solidFill>
          <a:ln>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Relational network</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8" name="矩形 17">
            <a:extLst>
              <a:ext uri="{FF2B5EF4-FFF2-40B4-BE49-F238E27FC236}">
                <a16:creationId xmlns:a16="http://schemas.microsoft.com/office/drawing/2014/main" id="{CBCD3E9F-C6DF-4115-AC6F-5C3050A858EC}"/>
              </a:ext>
            </a:extLst>
          </p:cNvPr>
          <p:cNvSpPr/>
          <p:nvPr/>
        </p:nvSpPr>
        <p:spPr>
          <a:xfrm>
            <a:off x="9129971" y="58968"/>
            <a:ext cx="1283234" cy="303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Tree>
    <p:extLst>
      <p:ext uri="{BB962C8B-B14F-4D97-AF65-F5344CB8AC3E}">
        <p14:creationId xmlns:p14="http://schemas.microsoft.com/office/powerpoint/2010/main" val="732959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sp>
        <p:nvSpPr>
          <p:cNvPr id="422" name="Shape 4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panose="020F0502020204030204"/>
                <a:ea typeface="Calibri" panose="020F0502020204030204"/>
                <a:cs typeface="Calibri" panose="020F0502020204030204"/>
                <a:sym typeface="Calibri" panose="020F0502020204030204"/>
              </a:rPr>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t>34</a:t>
            </a:fld>
            <a:endParaRPr kumimoji="0" sz="1200" b="0" i="0" u="none" strike="noStrike" kern="0" cap="none" spc="0" normalizeH="0" baseline="0" noProof="0">
              <a:ln>
                <a:noFill/>
              </a:ln>
              <a:solidFill>
                <a:srgbClr val="888888"/>
              </a:solidFill>
              <a:effectLst/>
              <a:uLnTx/>
              <a:uFillTx/>
              <a:latin typeface="Calibri" panose="020F0502020204030204"/>
              <a:ea typeface="Calibri" panose="020F0502020204030204"/>
              <a:cs typeface="Calibri" panose="020F0502020204030204"/>
              <a:sym typeface="Calibri" panose="020F0502020204030204"/>
            </a:endParaRPr>
          </a:p>
        </p:txBody>
      </p:sp>
      <p:pic>
        <p:nvPicPr>
          <p:cNvPr id="6" name="图片 5"/>
          <p:cNvPicPr>
            <a:picLocks noChangeAspect="1"/>
          </p:cNvPicPr>
          <p:nvPr/>
        </p:nvPicPr>
        <p:blipFill>
          <a:blip r:embed="rId3"/>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5EC5DD65-E6D0-4565-A149-15663F8ECFCE}"/>
              </a:ext>
            </a:extLst>
          </p:cNvPr>
          <p:cNvSpPr/>
          <p:nvPr/>
        </p:nvSpPr>
        <p:spPr>
          <a:xfrm>
            <a:off x="130629" y="2036269"/>
            <a:ext cx="3734440" cy="1392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5" name="矩形 4">
            <a:extLst>
              <a:ext uri="{FF2B5EF4-FFF2-40B4-BE49-F238E27FC236}">
                <a16:creationId xmlns:a16="http://schemas.microsoft.com/office/drawing/2014/main" id="{EA313076-C850-4F39-83DC-17AD42654604}"/>
              </a:ext>
            </a:extLst>
          </p:cNvPr>
          <p:cNvSpPr/>
          <p:nvPr/>
        </p:nvSpPr>
        <p:spPr>
          <a:xfrm>
            <a:off x="5362176" y="112192"/>
            <a:ext cx="3666563" cy="1017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7" name="矩形 6">
            <a:extLst>
              <a:ext uri="{FF2B5EF4-FFF2-40B4-BE49-F238E27FC236}">
                <a16:creationId xmlns:a16="http://schemas.microsoft.com/office/drawing/2014/main" id="{3B75061F-91D0-4393-9D8D-3CD24D5D145C}"/>
              </a:ext>
            </a:extLst>
          </p:cNvPr>
          <p:cNvSpPr/>
          <p:nvPr/>
        </p:nvSpPr>
        <p:spPr>
          <a:xfrm>
            <a:off x="8114980" y="0"/>
            <a:ext cx="1974156" cy="1214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8" name="矩形 7">
            <a:extLst>
              <a:ext uri="{FF2B5EF4-FFF2-40B4-BE49-F238E27FC236}">
                <a16:creationId xmlns:a16="http://schemas.microsoft.com/office/drawing/2014/main" id="{2DEECEBC-8D37-4AD6-8DCC-8D2F9B5F6559}"/>
              </a:ext>
            </a:extLst>
          </p:cNvPr>
          <p:cNvSpPr/>
          <p:nvPr/>
        </p:nvSpPr>
        <p:spPr>
          <a:xfrm>
            <a:off x="10304288" y="433188"/>
            <a:ext cx="1652067" cy="1072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Tree>
    <p:extLst>
      <p:ext uri="{BB962C8B-B14F-4D97-AF65-F5344CB8AC3E}">
        <p14:creationId xmlns:p14="http://schemas.microsoft.com/office/powerpoint/2010/main" val="3835843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88152" y="389235"/>
            <a:ext cx="10616100" cy="430800"/>
          </a:xfrm>
          <a:prstGeom prst="rect">
            <a:avLst/>
          </a:prstGeom>
          <a:noFill/>
          <a:ln>
            <a:noFill/>
          </a:ln>
        </p:spPr>
        <p:txBody>
          <a:bodyPr spcFirstLastPara="1" wrap="square" lIns="91425" tIns="45700" rIns="91425" bIns="45700" anchor="t" anchorCtr="0">
            <a:noAutofit/>
          </a:bodyPr>
          <a:lstStyle/>
          <a:p>
            <a:pPr lvl="0" algn="l">
              <a:buSzTx/>
            </a:pPr>
            <a:r>
              <a:rPr lang="en-US" altLang="zh-CN" sz="2200" b="1" dirty="0" smtClean="0">
                <a:solidFill>
                  <a:srgbClr val="404040"/>
                </a:solidFill>
                <a:latin typeface="Calibri" panose="020F0502020204030204" pitchFamily="34" charset="0"/>
                <a:ea typeface="微软雅黑" panose="020B0503020204020204" pitchFamily="34" charset="-122"/>
                <a:sym typeface="+mn-ea"/>
              </a:rPr>
              <a:t>Background</a:t>
            </a:r>
            <a:endParaRPr lang="zh-CN" altLang="en-US" sz="2200" b="1" dirty="0">
              <a:solidFill>
                <a:srgbClr val="404040"/>
              </a:solidFill>
              <a:latin typeface="Calibri" panose="020F0502020204030204" pitchFamily="34" charset="0"/>
              <a:ea typeface="微软雅黑" panose="020B0503020204020204" pitchFamily="34" charset="-122"/>
              <a:sym typeface="+mn-ea"/>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2" name="文本框 1"/>
          <p:cNvSpPr txBox="1"/>
          <p:nvPr/>
        </p:nvSpPr>
        <p:spPr>
          <a:xfrm>
            <a:off x="666750" y="1084580"/>
            <a:ext cx="10824845" cy="5632311"/>
          </a:xfrm>
          <a:prstGeom prst="rect">
            <a:avLst/>
          </a:prstGeom>
          <a:noFill/>
        </p:spPr>
        <p:txBody>
          <a:bodyPr wrap="square" rtlCol="0" anchor="t">
            <a:spAutoFit/>
          </a:bodyPr>
          <a:lstStyle/>
          <a:p>
            <a:pPr marL="285750" indent="-285750">
              <a:buFont typeface="Wingdings" panose="05000000000000000000" charset="0"/>
              <a:buChar char="Ø"/>
            </a:pPr>
            <a:r>
              <a:rPr lang="en-US" altLang="zh-CN" sz="1800" b="1" dirty="0" smtClean="0">
                <a:latin typeface="微软雅黑" panose="020B0503020204020204" pitchFamily="34" charset="-122"/>
                <a:ea typeface="微软雅黑" panose="020B0503020204020204" pitchFamily="34" charset="-122"/>
                <a:cs typeface="微软雅黑" panose="020B0503020204020204" pitchFamily="34" charset="-122"/>
              </a:rPr>
              <a:t>What is credit card swiping?</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credit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card swiping refers to the illegal or criminal act of copying other's credit card with various illegal forms to steal the cardholder's funds. In reality, the main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situation is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that the cardholder does not lose the credit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card, and the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payment password is not informed to others,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but the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funds are consumed by a completely unknown third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party.</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en-US" altLang="zh-CN" sz="1800" b="1" dirty="0" smtClean="0">
                <a:latin typeface="微软雅黑" panose="020B0503020204020204" pitchFamily="34" charset="-122"/>
                <a:ea typeface="微软雅黑" panose="020B0503020204020204" pitchFamily="34" charset="-122"/>
                <a:cs typeface="微软雅黑" panose="020B0503020204020204" pitchFamily="34" charset="-122"/>
              </a:rPr>
              <a:t>Motivation</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In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recent years, the cases of credit card swiping occur frequently, which seriously damages the legitimate rights and interests of cardholders. This project hopes to use a set of credit card consumption data sets to train a classifier to distinguish whether the user's credit card use record is fraudulent information, so that the credit card company can identify fraudulent credit card transactions.</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en-US" altLang="zh-CN" sz="18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Description of data</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The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data set contains the European cardholder's credit card transaction data for September 2013. This dataset shows transactions that took place in two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days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and includes 284807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transactions, of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which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492 were credit swiping cases.</a:t>
            </a:r>
            <a:endPar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en-US" altLang="zh-CN" sz="1800" b="1" dirty="0" smtClean="0">
                <a:latin typeface="微软雅黑" panose="020B0503020204020204" pitchFamily="34" charset="-122"/>
                <a:ea typeface="微软雅黑" panose="020B0503020204020204" pitchFamily="34" charset="-122"/>
                <a:cs typeface="微软雅黑" panose="020B0503020204020204" pitchFamily="34" charset="-122"/>
              </a:rPr>
              <a:t>Selection of algorithm</a:t>
            </a:r>
            <a:endPar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the data set contains many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dimensions.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The problem to be solved is to predict whether the card holder will be stolen or not.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Because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the data is labeled, that is to say, it is a supervised learning scenario. Therefore, it is a binary classification problem for us to determine whether the credit card holders will be stolen or not.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The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algorithm selected in this project is logistic regression.</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9396" y="1402"/>
            <a:ext cx="2082604" cy="553768"/>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88152" y="354310"/>
            <a:ext cx="10616100" cy="430800"/>
          </a:xfrm>
          <a:prstGeom prst="rect">
            <a:avLst/>
          </a:prstGeom>
          <a:noFill/>
          <a:ln>
            <a:noFill/>
          </a:ln>
        </p:spPr>
        <p:txBody>
          <a:bodyPr spcFirstLastPara="1" wrap="square" lIns="91425" tIns="45700" rIns="91425" bIns="45700" anchor="t" anchorCtr="0">
            <a:noAutofit/>
          </a:bodyPr>
          <a:lstStyle/>
          <a:p>
            <a:pPr lvl="0" algn="l">
              <a:buSzTx/>
            </a:pPr>
            <a:r>
              <a:rPr lang="en-US" altLang="zh-CN" sz="2200" b="1" dirty="0" smtClean="0">
                <a:solidFill>
                  <a:srgbClr val="404040"/>
                </a:solidFill>
                <a:latin typeface="Calibri" panose="020F0502020204030204" pitchFamily="34" charset="0"/>
                <a:ea typeface="微软雅黑" panose="020B0503020204020204" pitchFamily="34" charset="-122"/>
                <a:sym typeface="+mn-ea"/>
              </a:rPr>
              <a:t>Data description and Preprocessing</a:t>
            </a:r>
            <a:endParaRPr lang="zh-CN" altLang="en-US" sz="2200" b="1" dirty="0">
              <a:solidFill>
                <a:srgbClr val="404040"/>
              </a:solidFill>
              <a:latin typeface="Calibri" panose="020F0502020204030204" pitchFamily="34" charset="0"/>
              <a:ea typeface="微软雅黑" panose="020B0503020204020204" pitchFamily="34" charset="-122"/>
              <a:sym typeface="+mn-ea"/>
            </a:endParaRPr>
          </a:p>
        </p:txBody>
      </p:sp>
      <p:cxnSp>
        <p:nvCxnSpPr>
          <p:cNvPr id="31" name="Shape 248"/>
          <p:cNvCxnSpPr/>
          <p:nvPr/>
        </p:nvCxnSpPr>
        <p:spPr>
          <a:xfrm>
            <a:off x="802033"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sp>
        <p:nvSpPr>
          <p:cNvPr id="2" name="文本框 1"/>
          <p:cNvSpPr txBox="1"/>
          <p:nvPr/>
        </p:nvSpPr>
        <p:spPr>
          <a:xfrm>
            <a:off x="666750" y="1038225"/>
            <a:ext cx="11007725" cy="2831544"/>
          </a:xfrm>
          <a:prstGeom prst="rect">
            <a:avLst/>
          </a:prstGeom>
          <a:noFill/>
        </p:spPr>
        <p:txBody>
          <a:bodyPr wrap="square" rtlCol="0" anchor="t">
            <a:spAutoFit/>
          </a:bodyPr>
          <a:lstStyle/>
          <a:p>
            <a:pPr marL="285750" indent="-285750">
              <a:buFont typeface="Wingdings" panose="05000000000000000000" charset="0"/>
              <a:buChar char="Ø"/>
            </a:pPr>
            <a:r>
              <a:rPr lang="en-US" altLang="zh-CN" sz="1800" b="1" dirty="0" smtClean="0">
                <a:latin typeface="微软雅黑" panose="020B0503020204020204" pitchFamily="34" charset="-122"/>
                <a:ea typeface="微软雅黑" panose="020B0503020204020204" pitchFamily="34" charset="-122"/>
                <a:cs typeface="微软雅黑" panose="020B0503020204020204" pitchFamily="34" charset="-122"/>
              </a:rPr>
              <a:t>Data description</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The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data set contains the European cardholder's credit card transaction data for September 2013. This dataset shows transactions that took place in two days and includes 284807 transactions, of which 492 were credit swiping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cases. Only 0.172% of original dataset are credit swiping cases.</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en-US" altLang="zh-CN" sz="1800" b="1" dirty="0" smtClean="0">
                <a:latin typeface="微软雅黑" panose="020B0503020204020204" pitchFamily="34" charset="-122"/>
                <a:ea typeface="微软雅黑" panose="020B0503020204020204" pitchFamily="34" charset="-122"/>
                <a:cs typeface="微软雅黑" panose="020B0503020204020204" pitchFamily="34" charset="-122"/>
              </a:rPr>
              <a:t>Outline and statistic of data</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ü"/>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Time</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time of transaction including interval between two events</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ü"/>
            </a:pP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Amount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Amount of transaction</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ü"/>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V1，V2，… V28</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28 main features after PCA process, because of privacy issue, the information related to these features are not available.</a:t>
            </a:r>
          </a:p>
          <a:p>
            <a:pPr marL="285750" indent="-285750">
              <a:buFont typeface="Wingdings" panose="05000000000000000000" charset="0"/>
              <a:buChar char="ü"/>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Class：</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Response variable 0, 1</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图表 2"/>
          <p:cNvGraphicFramePr/>
          <p:nvPr/>
        </p:nvGraphicFramePr>
        <p:xfrm>
          <a:off x="8841740" y="3974465"/>
          <a:ext cx="3454400" cy="22148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表格 3"/>
          <p:cNvGraphicFramePr/>
          <p:nvPr>
            <p:extLst>
              <p:ext uri="{D42A27DB-BD31-4B8C-83A1-F6EECF244321}">
                <p14:modId xmlns:p14="http://schemas.microsoft.com/office/powerpoint/2010/main" val="344824036"/>
              </p:ext>
            </p:extLst>
          </p:nvPr>
        </p:nvGraphicFramePr>
        <p:xfrm>
          <a:off x="802033" y="3877318"/>
          <a:ext cx="8321040" cy="27813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0000"/>
                    </a:ext>
                  </a:extLst>
                </a:gridCol>
                <a:gridCol w="948690">
                  <a:extLst>
                    <a:ext uri="{9D8B030D-6E8A-4147-A177-3AD203B41FA5}">
                      <a16:colId xmlns:a16="http://schemas.microsoft.com/office/drawing/2014/main" val="20001"/>
                    </a:ext>
                  </a:extLst>
                </a:gridCol>
                <a:gridCol w="948690">
                  <a:extLst>
                    <a:ext uri="{9D8B030D-6E8A-4147-A177-3AD203B41FA5}">
                      <a16:colId xmlns:a16="http://schemas.microsoft.com/office/drawing/2014/main" val="20002"/>
                    </a:ext>
                  </a:extLst>
                </a:gridCol>
                <a:gridCol w="948690">
                  <a:extLst>
                    <a:ext uri="{9D8B030D-6E8A-4147-A177-3AD203B41FA5}">
                      <a16:colId xmlns:a16="http://schemas.microsoft.com/office/drawing/2014/main" val="20003"/>
                    </a:ext>
                  </a:extLst>
                </a:gridCol>
                <a:gridCol w="948690">
                  <a:extLst>
                    <a:ext uri="{9D8B030D-6E8A-4147-A177-3AD203B41FA5}">
                      <a16:colId xmlns:a16="http://schemas.microsoft.com/office/drawing/2014/main" val="20004"/>
                    </a:ext>
                  </a:extLst>
                </a:gridCol>
                <a:gridCol w="948690">
                  <a:extLst>
                    <a:ext uri="{9D8B030D-6E8A-4147-A177-3AD203B41FA5}">
                      <a16:colId xmlns:a16="http://schemas.microsoft.com/office/drawing/2014/main" val="20005"/>
                    </a:ext>
                  </a:extLst>
                </a:gridCol>
                <a:gridCol w="948690">
                  <a:extLst>
                    <a:ext uri="{9D8B030D-6E8A-4147-A177-3AD203B41FA5}">
                      <a16:colId xmlns:a16="http://schemas.microsoft.com/office/drawing/2014/main" val="20006"/>
                    </a:ext>
                  </a:extLst>
                </a:gridCol>
                <a:gridCol w="948690">
                  <a:extLst>
                    <a:ext uri="{9D8B030D-6E8A-4147-A177-3AD203B41FA5}">
                      <a16:colId xmlns:a16="http://schemas.microsoft.com/office/drawing/2014/main" val="20007"/>
                    </a:ext>
                  </a:extLst>
                </a:gridCol>
                <a:gridCol w="948690">
                  <a:extLst>
                    <a:ext uri="{9D8B030D-6E8A-4147-A177-3AD203B41FA5}">
                      <a16:colId xmlns:a16="http://schemas.microsoft.com/office/drawing/2014/main" val="20008"/>
                    </a:ext>
                  </a:extLst>
                </a:gridCol>
              </a:tblGrid>
              <a:tr h="241300">
                <a:tc>
                  <a:txBody>
                    <a:bodyPr/>
                    <a:lstStyle/>
                    <a:p>
                      <a:pPr marL="0" indent="0" algn="ctr">
                        <a:buNone/>
                      </a:pPr>
                      <a:endParaRPr lang="en-US" altLang="en-US" sz="20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Time</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Amount</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V1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V2</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dirty="0">
                          <a:solidFill>
                            <a:srgbClr val="000000"/>
                          </a:solidFill>
                          <a:latin typeface="Times New Roman" panose="02020603050405020304" pitchFamily="18" charset="0"/>
                          <a:cs typeface="Times New Roman" panose="02020603050405020304" pitchFamily="18" charset="0"/>
                        </a:rPr>
                        <a:t>V27</a:t>
                      </a:r>
                      <a:endParaRPr lang="en-US" altLang="en-US" sz="1600" dirty="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V28</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Class</a:t>
                      </a:r>
                      <a:endParaRPr lang="en-US" altLang="en-US" sz="1600" b="1">
                        <a:solidFill>
                          <a:schemeClr val="tx1"/>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1300">
                <a:tc>
                  <a:txBody>
                    <a:bodyPr/>
                    <a:lstStyle/>
                    <a:p>
                      <a:pPr marL="0" indent="0" algn="ctr">
                        <a:buNone/>
                      </a:pPr>
                      <a:r>
                        <a:rPr lang="en-US" sz="1600" b="1">
                          <a:solidFill>
                            <a:srgbClr val="000000"/>
                          </a:solidFill>
                          <a:latin typeface="Times New Roman" panose="02020603050405020304" pitchFamily="18" charset="0"/>
                          <a:cs typeface="Times New Roman" panose="02020603050405020304" pitchFamily="18" charset="0"/>
                        </a:rPr>
                        <a:t>count</a:t>
                      </a:r>
                      <a:endParaRPr lang="en-US" altLang="en-US" sz="1600" b="1">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284807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284807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284807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284807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284807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284807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284807 </a:t>
                      </a:r>
                      <a:endParaRPr lang="en-US" altLang="en-US" sz="1600" b="1">
                        <a:solidFill>
                          <a:schemeClr val="tx1"/>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0500">
                <a:tc>
                  <a:txBody>
                    <a:bodyPr/>
                    <a:lstStyle/>
                    <a:p>
                      <a:pPr marL="0" indent="0" algn="ctr">
                        <a:buNone/>
                      </a:pPr>
                      <a:r>
                        <a:rPr lang="en-US" sz="1600" b="1">
                          <a:solidFill>
                            <a:srgbClr val="000000"/>
                          </a:solidFill>
                          <a:latin typeface="Times New Roman" panose="02020603050405020304" pitchFamily="18" charset="0"/>
                          <a:cs typeface="Times New Roman" panose="02020603050405020304" pitchFamily="18" charset="0"/>
                        </a:rPr>
                        <a:t>mean</a:t>
                      </a:r>
                      <a:endParaRPr lang="en-US" altLang="en-US" sz="1600" b="1">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94813.86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88.34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3.92E-15</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5.89E-16</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-3.66E-16</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-1.21E-16</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0.0017</a:t>
                      </a:r>
                      <a:endParaRPr lang="en-US" altLang="en-US" sz="1600" b="1">
                        <a:solidFill>
                          <a:schemeClr val="tx1"/>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0500">
                <a:tc>
                  <a:txBody>
                    <a:bodyPr/>
                    <a:lstStyle/>
                    <a:p>
                      <a:pPr marL="0" indent="0" algn="ctr">
                        <a:buNone/>
                      </a:pPr>
                      <a:r>
                        <a:rPr lang="en-US" sz="1600" b="1">
                          <a:solidFill>
                            <a:srgbClr val="000000"/>
                          </a:solidFill>
                          <a:latin typeface="Times New Roman" panose="02020603050405020304" pitchFamily="18" charset="0"/>
                          <a:cs typeface="Times New Roman" panose="02020603050405020304" pitchFamily="18" charset="0"/>
                        </a:rPr>
                        <a:t>std</a:t>
                      </a:r>
                      <a:endParaRPr lang="en-US" altLang="en-US" sz="1600" b="1">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47488.15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250.12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1.95E+00</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1.65E+00</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4.04E-01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3.30E-01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0.0415</a:t>
                      </a:r>
                      <a:endParaRPr lang="en-US" altLang="en-US" sz="1600" b="1">
                        <a:solidFill>
                          <a:schemeClr val="tx1"/>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90500">
                <a:tc>
                  <a:txBody>
                    <a:bodyPr/>
                    <a:lstStyle/>
                    <a:p>
                      <a:pPr marL="0" indent="0" algn="ctr">
                        <a:buNone/>
                      </a:pPr>
                      <a:r>
                        <a:rPr lang="en-US" sz="1600" b="1">
                          <a:solidFill>
                            <a:srgbClr val="000000"/>
                          </a:solidFill>
                          <a:latin typeface="Times New Roman" panose="02020603050405020304" pitchFamily="18" charset="0"/>
                          <a:cs typeface="Times New Roman" panose="02020603050405020304" pitchFamily="18" charset="0"/>
                        </a:rPr>
                        <a:t>min</a:t>
                      </a:r>
                      <a:endParaRPr lang="en-US" altLang="en-US" sz="1600" b="1">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0.00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0.00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-5.64E+01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-7.27E+01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-2.25E+01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-1.54E+01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0</a:t>
                      </a:r>
                      <a:endParaRPr lang="en-US" altLang="en-US" sz="1600" b="1">
                        <a:solidFill>
                          <a:schemeClr val="tx1"/>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1300">
                <a:tc>
                  <a:txBody>
                    <a:bodyPr/>
                    <a:lstStyle/>
                    <a:p>
                      <a:pPr marL="0" indent="0" algn="ctr">
                        <a:buNone/>
                      </a:pPr>
                      <a:r>
                        <a:rPr lang="en-US" sz="1600" b="1">
                          <a:solidFill>
                            <a:srgbClr val="000000"/>
                          </a:solidFill>
                          <a:latin typeface="Times New Roman" panose="02020603050405020304" pitchFamily="18" charset="0"/>
                          <a:cs typeface="Times New Roman" panose="02020603050405020304" pitchFamily="18" charset="0"/>
                        </a:rPr>
                        <a:t>0.25 </a:t>
                      </a:r>
                      <a:endParaRPr lang="en-US" altLang="en-US" sz="1600" b="1">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54201.50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5.60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-9.20E-01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-5.98E-01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-7.08E-02</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-5.29E-02</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0</a:t>
                      </a:r>
                      <a:endParaRPr lang="en-US" altLang="en-US" sz="1600" b="1">
                        <a:solidFill>
                          <a:schemeClr val="tx1"/>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90500">
                <a:tc>
                  <a:txBody>
                    <a:bodyPr/>
                    <a:lstStyle/>
                    <a:p>
                      <a:pPr marL="0" indent="0" algn="ctr">
                        <a:buNone/>
                      </a:pPr>
                      <a:r>
                        <a:rPr lang="en-US" sz="1600" b="1">
                          <a:solidFill>
                            <a:srgbClr val="000000"/>
                          </a:solidFill>
                          <a:latin typeface="Times New Roman" panose="02020603050405020304" pitchFamily="18" charset="0"/>
                          <a:cs typeface="Times New Roman" panose="02020603050405020304" pitchFamily="18" charset="0"/>
                        </a:rPr>
                        <a:t>0.50 </a:t>
                      </a:r>
                      <a:endParaRPr lang="en-US" altLang="en-US" sz="1600" b="1">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84692.00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22.00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1.81E-02</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6.55E-02</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1.34E-03</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dirty="0">
                          <a:solidFill>
                            <a:srgbClr val="000000"/>
                          </a:solidFill>
                          <a:latin typeface="Times New Roman" panose="02020603050405020304" pitchFamily="18" charset="0"/>
                          <a:cs typeface="Times New Roman" panose="02020603050405020304" pitchFamily="18" charset="0"/>
                        </a:rPr>
                        <a:t>1.12E-02</a:t>
                      </a:r>
                      <a:endParaRPr lang="en-US" altLang="en-US" sz="1600" dirty="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0</a:t>
                      </a:r>
                      <a:endParaRPr lang="en-US" altLang="en-US" sz="1600" b="1">
                        <a:solidFill>
                          <a:schemeClr val="tx1"/>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90500">
                <a:tc>
                  <a:txBody>
                    <a:bodyPr/>
                    <a:lstStyle/>
                    <a:p>
                      <a:pPr marL="0" indent="0" algn="ctr">
                        <a:buNone/>
                      </a:pPr>
                      <a:r>
                        <a:rPr lang="en-US" sz="1600" b="1">
                          <a:solidFill>
                            <a:srgbClr val="000000"/>
                          </a:solidFill>
                          <a:latin typeface="Times New Roman" panose="02020603050405020304" pitchFamily="18" charset="0"/>
                          <a:cs typeface="Times New Roman" panose="02020603050405020304" pitchFamily="18" charset="0"/>
                        </a:rPr>
                        <a:t>0.75</a:t>
                      </a:r>
                      <a:endParaRPr lang="en-US" altLang="en-US" sz="1600" b="1">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13920.50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77.17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1.31E+00</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8.03E-01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9.10E-02</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7.83E-02</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0</a:t>
                      </a:r>
                      <a:endParaRPr lang="en-US" altLang="en-US" sz="1600" b="1">
                        <a:solidFill>
                          <a:schemeClr val="tx1"/>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90500">
                <a:tc>
                  <a:txBody>
                    <a:bodyPr/>
                    <a:lstStyle/>
                    <a:p>
                      <a:pPr marL="0" indent="0" algn="ctr">
                        <a:buNone/>
                      </a:pPr>
                      <a:r>
                        <a:rPr lang="en-US" sz="1600" b="1">
                          <a:solidFill>
                            <a:srgbClr val="000000"/>
                          </a:solidFill>
                          <a:latin typeface="Times New Roman" panose="02020603050405020304" pitchFamily="18" charset="0"/>
                          <a:cs typeface="Times New Roman" panose="02020603050405020304" pitchFamily="18" charset="0"/>
                        </a:rPr>
                        <a:t>max</a:t>
                      </a:r>
                      <a:endParaRPr lang="en-US" altLang="en-US" sz="1600" b="1">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dirty="0">
                          <a:solidFill>
                            <a:srgbClr val="000000"/>
                          </a:solidFill>
                          <a:latin typeface="Times New Roman" panose="02020603050405020304" pitchFamily="18" charset="0"/>
                          <a:cs typeface="Times New Roman" panose="02020603050405020304" pitchFamily="18" charset="0"/>
                        </a:rPr>
                        <a:t>17292.00 </a:t>
                      </a:r>
                      <a:endParaRPr lang="en-US" altLang="en-US" sz="1600" dirty="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25691.16 </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dirty="0">
                          <a:solidFill>
                            <a:srgbClr val="000000"/>
                          </a:solidFill>
                          <a:latin typeface="Times New Roman" panose="02020603050405020304" pitchFamily="18" charset="0"/>
                          <a:cs typeface="Times New Roman" panose="02020603050405020304" pitchFamily="18" charset="0"/>
                        </a:rPr>
                        <a:t>2.45E+00</a:t>
                      </a:r>
                      <a:endParaRPr lang="en-US" altLang="en-US" sz="1600" dirty="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2.21E+01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3.16E+01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3.83E+01</a:t>
                      </a:r>
                      <a:endParaRPr lang="en-US" altLang="en-US" sz="160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sz="1600" b="1" dirty="0">
                          <a:solidFill>
                            <a:schemeClr val="tx1"/>
                          </a:solidFill>
                          <a:latin typeface="Times New Roman" panose="02020603050405020304" pitchFamily="18" charset="0"/>
                          <a:cs typeface="Times New Roman" panose="02020603050405020304" pitchFamily="18" charset="0"/>
                        </a:rPr>
                        <a:t>1</a:t>
                      </a:r>
                      <a:endParaRPr lang="en-US" altLang="en-US" sz="1600" b="1" dirty="0">
                        <a:solidFill>
                          <a:schemeClr val="tx1"/>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88152" y="354310"/>
            <a:ext cx="10616100" cy="430800"/>
          </a:xfrm>
          <a:prstGeom prst="rect">
            <a:avLst/>
          </a:prstGeom>
          <a:noFill/>
          <a:ln>
            <a:noFill/>
          </a:ln>
        </p:spPr>
        <p:txBody>
          <a:bodyPr spcFirstLastPara="1" wrap="square" lIns="91425" tIns="45700" rIns="91425" bIns="45700" anchor="t" anchorCtr="0">
            <a:noAutofit/>
          </a:bodyPr>
          <a:lstStyle/>
          <a:p>
            <a:pPr lvl="0"/>
            <a:r>
              <a:rPr lang="en-US" altLang="zh-CN" sz="2200" b="1" dirty="0" smtClean="0">
                <a:solidFill>
                  <a:srgbClr val="404040"/>
                </a:solidFill>
                <a:latin typeface="Calibri" panose="020F0502020204030204" pitchFamily="34" charset="0"/>
                <a:ea typeface="微软雅黑" panose="020B0503020204020204" pitchFamily="34" charset="-122"/>
                <a:sym typeface="+mn-ea"/>
              </a:rPr>
              <a:t>Data </a:t>
            </a:r>
            <a:r>
              <a:rPr lang="en-US" altLang="zh-CN" sz="2200" b="1" dirty="0">
                <a:solidFill>
                  <a:srgbClr val="404040"/>
                </a:solidFill>
                <a:latin typeface="Calibri" panose="020F0502020204030204" pitchFamily="34" charset="0"/>
                <a:ea typeface="微软雅黑" panose="020B0503020204020204" pitchFamily="34" charset="-122"/>
                <a:sym typeface="+mn-ea"/>
              </a:rPr>
              <a:t>description and Preprocessing</a:t>
            </a:r>
          </a:p>
          <a:p>
            <a:pPr lvl="0" algn="l">
              <a:buSzTx/>
            </a:pPr>
            <a:endParaRPr lang="zh-CN" altLang="en-US" sz="2200" b="1" dirty="0">
              <a:solidFill>
                <a:srgbClr val="404040"/>
              </a:solidFill>
              <a:latin typeface="Calibri" panose="020F0502020204030204" pitchFamily="34" charset="0"/>
              <a:ea typeface="微软雅黑" panose="020B0503020204020204" pitchFamily="34" charset="-122"/>
              <a:sym typeface="+mn-ea"/>
            </a:endParaRPr>
          </a:p>
        </p:txBody>
      </p:sp>
      <p:cxnSp>
        <p:nvCxnSpPr>
          <p:cNvPr id="31" name="Shape 248"/>
          <p:cNvCxnSpPr/>
          <p:nvPr/>
        </p:nvCxnSpPr>
        <p:spPr>
          <a:xfrm>
            <a:off x="-51407"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sp>
        <p:nvSpPr>
          <p:cNvPr id="2" name="文本框 1"/>
          <p:cNvSpPr txBox="1"/>
          <p:nvPr/>
        </p:nvSpPr>
        <p:spPr>
          <a:xfrm>
            <a:off x="571500" y="1121410"/>
            <a:ext cx="6676390" cy="3693319"/>
          </a:xfrm>
          <a:prstGeom prst="rect">
            <a:avLst/>
          </a:prstGeom>
          <a:noFill/>
        </p:spPr>
        <p:txBody>
          <a:bodyPr wrap="square" rtlCol="0" anchor="t">
            <a:spAutoFit/>
          </a:bodyPr>
          <a:lstStyle/>
          <a:p>
            <a:pPr marL="285750" indent="-285750">
              <a:buFont typeface="Wingdings" panose="05000000000000000000" charset="0"/>
              <a:buChar char="Ø"/>
            </a:pPr>
            <a:r>
              <a:rPr lang="en-US" altLang="zh-CN" sz="1800" b="1" dirty="0" smtClean="0">
                <a:latin typeface="微软雅黑" panose="020B0503020204020204" pitchFamily="34" charset="-122"/>
                <a:ea typeface="微软雅黑" panose="020B0503020204020204" pitchFamily="34" charset="-122"/>
                <a:cs typeface="微软雅黑" panose="020B0503020204020204" pitchFamily="34" charset="-122"/>
              </a:rPr>
              <a:t>Check of missing data</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charset="0"/>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The whole dataset is integrated, there is no needs to impute missing values.</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charset="0"/>
              <a:buNone/>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charset="0"/>
              <a:buNone/>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en-US" altLang="zh-CN" sz="18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Bringing features onto the appropriate scale</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buFont typeface="Wingdings" panose="05000000000000000000" charset="0"/>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Change the unit of </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Time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to hour, instead of second.</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charset="0"/>
              <a:buNone/>
            </a:pP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charset="0"/>
              <a:buNone/>
            </a:pP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charset="0"/>
              <a:buNone/>
            </a:pP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en-US" altLang="zh-CN" sz="18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Divide data set into two sample based on class.</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buFont typeface="Wingdings" panose="05000000000000000000" charset="0"/>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In order to compare two samples.</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charset="0"/>
              <a:buNone/>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Figure_1"/>
          <p:cNvPicPr>
            <a:picLocks noChangeAspect="1"/>
          </p:cNvPicPr>
          <p:nvPr/>
        </p:nvPicPr>
        <p:blipFill>
          <a:blip r:embed="rId4">
            <a:clrChange>
              <a:clrFrom>
                <a:srgbClr val="FFFFFF">
                  <a:alpha val="100000"/>
                </a:srgbClr>
              </a:clrFrom>
              <a:clrTo>
                <a:srgbClr val="FFFFFF">
                  <a:alpha val="100000"/>
                  <a:alpha val="0"/>
                </a:srgbClr>
              </a:clrTo>
            </a:clrChange>
          </a:blip>
          <a:srcRect l="3425" t="-271" r="14565" b="6348"/>
          <a:stretch>
            <a:fillRect/>
          </a:stretch>
        </p:blipFill>
        <p:spPr>
          <a:xfrm>
            <a:off x="6490970" y="1430020"/>
            <a:ext cx="5484495" cy="3996690"/>
          </a:xfrm>
          <a:prstGeom prst="rect">
            <a:avLst/>
          </a:prstGeom>
          <a:noFill/>
          <a:ln>
            <a:noFill/>
          </a:ln>
        </p:spPr>
      </p:pic>
      <p:pic>
        <p:nvPicPr>
          <p:cNvPr id="9" name="图片 8"/>
          <p:cNvPicPr>
            <a:picLocks noChangeAspect="1"/>
          </p:cNvPicPr>
          <p:nvPr/>
        </p:nvPicPr>
        <p:blipFill>
          <a:blip r:embed="rId5"/>
          <a:srcRect t="48082" r="47909"/>
          <a:stretch>
            <a:fillRect/>
          </a:stretch>
        </p:blipFill>
        <p:spPr>
          <a:xfrm>
            <a:off x="639366" y="4747895"/>
            <a:ext cx="3596640" cy="615950"/>
          </a:xfrm>
          <a:prstGeom prst="rect">
            <a:avLst/>
          </a:prstGeom>
        </p:spPr>
      </p:pic>
      <p:pic>
        <p:nvPicPr>
          <p:cNvPr id="12" name="图片 11"/>
          <p:cNvPicPr>
            <a:picLocks noChangeAspect="1"/>
          </p:cNvPicPr>
          <p:nvPr/>
        </p:nvPicPr>
        <p:blipFill>
          <a:blip r:embed="rId5"/>
          <a:srcRect r="10915" b="61985"/>
          <a:stretch>
            <a:fillRect/>
          </a:stretch>
        </p:blipFill>
        <p:spPr>
          <a:xfrm>
            <a:off x="571500" y="3194367"/>
            <a:ext cx="6389370" cy="46799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88152" y="354310"/>
            <a:ext cx="10616100" cy="430800"/>
          </a:xfrm>
          <a:prstGeom prst="rect">
            <a:avLst/>
          </a:prstGeom>
          <a:noFill/>
          <a:ln>
            <a:noFill/>
          </a:ln>
        </p:spPr>
        <p:txBody>
          <a:bodyPr spcFirstLastPara="1" wrap="square" lIns="91425" tIns="45700" rIns="91425" bIns="45700" anchor="t" anchorCtr="0">
            <a:noAutofit/>
          </a:bodyPr>
          <a:lstStyle/>
          <a:p>
            <a:pPr lvl="0" algn="l">
              <a:buSzTx/>
            </a:pPr>
            <a:r>
              <a:rPr lang="en-US" altLang="zh-CN" sz="2200" b="1" dirty="0" smtClean="0">
                <a:solidFill>
                  <a:srgbClr val="404040"/>
                </a:solidFill>
                <a:latin typeface="Calibri" panose="020F0502020204030204" pitchFamily="34" charset="0"/>
                <a:ea typeface="微软雅黑" panose="020B0503020204020204" pitchFamily="34" charset="-122"/>
                <a:sym typeface="+mn-ea"/>
              </a:rPr>
              <a:t>Looking at relations among variables</a:t>
            </a:r>
            <a:endParaRPr lang="zh-CN" altLang="en-US" sz="2200" b="1" dirty="0">
              <a:solidFill>
                <a:srgbClr val="404040"/>
              </a:solidFill>
              <a:latin typeface="Calibri" panose="020F0502020204030204" pitchFamily="34" charset="0"/>
              <a:ea typeface="微软雅黑" panose="020B0503020204020204" pitchFamily="34" charset="-122"/>
              <a:sym typeface="+mn-ea"/>
            </a:endParaRPr>
          </a:p>
        </p:txBody>
      </p:sp>
      <p:cxnSp>
        <p:nvCxnSpPr>
          <p:cNvPr id="31" name="Shape 248"/>
          <p:cNvCxnSpPr/>
          <p:nvPr/>
        </p:nvCxnSpPr>
        <p:spPr>
          <a:xfrm>
            <a:off x="-51407" y="819914"/>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3" name="图片 2" descr="Figure_2"/>
          <p:cNvPicPr>
            <a:picLocks noChangeAspect="1"/>
          </p:cNvPicPr>
          <p:nvPr/>
        </p:nvPicPr>
        <p:blipFill>
          <a:blip r:embed="rId4"/>
          <a:stretch>
            <a:fillRect/>
          </a:stretch>
        </p:blipFill>
        <p:spPr>
          <a:xfrm>
            <a:off x="1430965" y="2286635"/>
            <a:ext cx="4510405" cy="3383280"/>
          </a:xfrm>
          <a:prstGeom prst="rect">
            <a:avLst/>
          </a:prstGeom>
        </p:spPr>
      </p:pic>
      <p:pic>
        <p:nvPicPr>
          <p:cNvPr id="4" name="图片 3" descr="Figure_3"/>
          <p:cNvPicPr>
            <a:picLocks noChangeAspect="1"/>
          </p:cNvPicPr>
          <p:nvPr/>
        </p:nvPicPr>
        <p:blipFill>
          <a:blip r:embed="rId5"/>
          <a:stretch>
            <a:fillRect/>
          </a:stretch>
        </p:blipFill>
        <p:spPr>
          <a:xfrm>
            <a:off x="6118860" y="2286635"/>
            <a:ext cx="4510405" cy="3383280"/>
          </a:xfrm>
          <a:prstGeom prst="rect">
            <a:avLst/>
          </a:prstGeom>
        </p:spPr>
      </p:pic>
      <p:sp>
        <p:nvSpPr>
          <p:cNvPr id="6" name="文本框 5"/>
          <p:cNvSpPr txBox="1"/>
          <p:nvPr/>
        </p:nvSpPr>
        <p:spPr>
          <a:xfrm flipH="1">
            <a:off x="762000" y="1087755"/>
            <a:ext cx="10584815" cy="923330"/>
          </a:xfrm>
          <a:prstGeom prst="rect">
            <a:avLst/>
          </a:prstGeom>
          <a:noFill/>
        </p:spPr>
        <p:txBody>
          <a:bodyPr wrap="square" rtlCol="0">
            <a:spAutoFit/>
          </a:bodyPr>
          <a:lstStyle/>
          <a:p>
            <a:pPr marL="285750" indent="-285750">
              <a:buFont typeface="Wingdings" panose="05000000000000000000" charset="0"/>
              <a:buChar char="Ø"/>
            </a:pPr>
            <a:r>
              <a:rPr lang="en-US" altLang="zh-CN" sz="1800" b="1" dirty="0" smtClean="0">
                <a:latin typeface="Times New Roman" panose="02020603050405020304" pitchFamily="18" charset="0"/>
                <a:ea typeface="微软雅黑" panose="020B0503020204020204" pitchFamily="34" charset="-122"/>
                <a:cs typeface="Times New Roman" panose="02020603050405020304" pitchFamily="18" charset="0"/>
              </a:rPr>
              <a:t>Contrast between two samples</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buFont typeface="Wingdings" panose="05000000000000000000" charset="0"/>
              <a:buNone/>
            </a:pPr>
            <a:r>
              <a:rPr lang="en-US" altLang="zh-CN" sz="18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In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sym typeface="+mn-ea"/>
              </a:rPr>
              <a:t>the event of credit card </a:t>
            </a:r>
            <a:r>
              <a:rPr lang="en-US" altLang="zh-CN" sz="18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swiping,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sym typeface="+mn-ea"/>
              </a:rPr>
              <a:t>the correlation between some variables is more obvious. Among them, the variables V1, V2, V3, V4, V5, V6, V7, V9, V10, V11, V12, V14, V16, V17 and </a:t>
            </a:r>
            <a:r>
              <a:rPr lang="en-US" altLang="zh-CN" sz="18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V18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sym typeface="+mn-ea"/>
              </a:rPr>
              <a:t>show certain </a:t>
            </a:r>
            <a:r>
              <a:rPr lang="en-US" altLang="zh-CN" sz="18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rule.</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907535" y="5789930"/>
            <a:ext cx="4839640"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Relation description among variables of credit swiping sample</a:t>
            </a:r>
            <a:endParaRPr lang="zh-CN" altLang="en-US" sz="12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233312" y="5789930"/>
            <a:ext cx="5170940" cy="553998"/>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Relation </a:t>
            </a:r>
            <a:r>
              <a:rPr lang="en-US" altLang="zh-CN" sz="1200" dirty="0">
                <a:latin typeface="微软雅黑" panose="020B0503020204020204" pitchFamily="34" charset="-122"/>
                <a:ea typeface="微软雅黑" panose="020B0503020204020204" pitchFamily="34" charset="-122"/>
              </a:rPr>
              <a:t>description among variables </a:t>
            </a:r>
            <a:r>
              <a:rPr lang="en-US" altLang="zh-CN" sz="1200" dirty="0" smtClean="0">
                <a:latin typeface="微软雅黑" panose="020B0503020204020204" pitchFamily="34" charset="-122"/>
                <a:ea typeface="微软雅黑" panose="020B0503020204020204" pitchFamily="34" charset="-122"/>
              </a:rPr>
              <a:t>without credit </a:t>
            </a:r>
            <a:r>
              <a:rPr lang="en-US" altLang="zh-CN" sz="1200" dirty="0">
                <a:latin typeface="微软雅黑" panose="020B0503020204020204" pitchFamily="34" charset="-122"/>
                <a:ea typeface="微软雅黑" panose="020B0503020204020204" pitchFamily="34" charset="-122"/>
              </a:rPr>
              <a:t>swiping </a:t>
            </a:r>
            <a:r>
              <a:rPr lang="en-US" altLang="zh-CN" sz="1200" dirty="0" smtClean="0">
                <a:latin typeface="微软雅黑" panose="020B0503020204020204" pitchFamily="34" charset="-122"/>
                <a:ea typeface="微软雅黑" panose="020B0503020204020204" pitchFamily="34" charset="-122"/>
              </a:rPr>
              <a:t>cases</a:t>
            </a:r>
            <a:endParaRPr lang="zh-CN" altLang="en-US" sz="12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Shape 174"/>
          <p:cNvSpPr txBox="1"/>
          <p:nvPr/>
        </p:nvSpPr>
        <p:spPr>
          <a:xfrm>
            <a:off x="737565" y="363835"/>
            <a:ext cx="10616235" cy="430887"/>
          </a:xfrm>
          <a:prstGeom prst="rect">
            <a:avLst/>
          </a:prstGeom>
          <a:noFill/>
          <a:ln>
            <a:noFill/>
          </a:ln>
        </p:spPr>
        <p:txBody>
          <a:bodyPr spcFirstLastPara="1" wrap="square" lIns="91425" tIns="45700" rIns="91425" bIns="45700" anchor="t" anchorCtr="0">
            <a:noAutofit/>
          </a:bodyPr>
          <a:lstStyle/>
          <a:p>
            <a:pPr lvl="0" algn="l">
              <a:buSzTx/>
            </a:pPr>
            <a:r>
              <a:rPr lang="en-US" altLang="zh-CN" sz="2200" b="1" dirty="0" smtClean="0">
                <a:solidFill>
                  <a:srgbClr val="404040"/>
                </a:solidFill>
                <a:latin typeface="Calibri" panose="020F0502020204030204" pitchFamily="34" charset="0"/>
                <a:ea typeface="微软雅黑" panose="020B0503020204020204" pitchFamily="34" charset="-122"/>
                <a:sym typeface="Century Gothic" panose="020B0502020202020204"/>
              </a:rPr>
              <a:t>Amount of transaction</a:t>
            </a:r>
            <a:endParaRPr lang="zh-CN" altLang="en-US" sz="2200" b="1" dirty="0">
              <a:solidFill>
                <a:srgbClr val="404040"/>
              </a:solidFill>
              <a:latin typeface="Calibri" panose="020F0502020204030204" pitchFamily="34" charset="0"/>
              <a:ea typeface="微软雅黑" panose="020B0503020204020204" pitchFamily="34" charset="-122"/>
              <a:sym typeface="Century Gothic" panose="020B0502020202020204"/>
            </a:endParaRPr>
          </a:p>
        </p:txBody>
      </p:sp>
      <p:cxnSp>
        <p:nvCxnSpPr>
          <p:cNvPr id="177" name="Shape 177"/>
          <p:cNvCxnSpPr/>
          <p:nvPr/>
        </p:nvCxnSpPr>
        <p:spPr>
          <a:xfrm>
            <a:off x="822353" y="784562"/>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49"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50"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4" name="图片 3" descr="图片包含 屏幕截图&#10;&#10;已生成极高可信度的说明"/>
          <p:cNvPicPr>
            <a:picLocks noChangeAspect="1"/>
          </p:cNvPicPr>
          <p:nvPr/>
        </p:nvPicPr>
        <p:blipFill rotWithShape="1">
          <a:blip r:embed="rId4"/>
          <a:srcRect l="5379" r="6219"/>
          <a:stretch>
            <a:fillRect/>
          </a:stretch>
        </p:blipFill>
        <p:spPr>
          <a:xfrm>
            <a:off x="0" y="1399577"/>
            <a:ext cx="12173095" cy="3509734"/>
          </a:xfrm>
          <a:prstGeom prst="rect">
            <a:avLst/>
          </a:prstGeom>
        </p:spPr>
      </p:pic>
      <p:sp>
        <p:nvSpPr>
          <p:cNvPr id="5" name="文本框 4"/>
          <p:cNvSpPr txBox="1"/>
          <p:nvPr/>
        </p:nvSpPr>
        <p:spPr>
          <a:xfrm>
            <a:off x="666750" y="5427107"/>
            <a:ext cx="10470905" cy="923330"/>
          </a:xfrm>
          <a:prstGeom prst="rect">
            <a:avLst/>
          </a:prstGeom>
          <a:noFill/>
        </p:spPr>
        <p:txBody>
          <a:bodyPr wrap="square" rtlCol="0">
            <a:spAutoFit/>
          </a:bodyPr>
          <a:lstStyle/>
          <a:p>
            <a:pPr marL="0" indent="0">
              <a:buClr>
                <a:srgbClr val="C00000"/>
              </a:buClr>
              <a:buFont typeface="Wingdings" panose="05000000000000000000" charset="0"/>
              <a:buNone/>
            </a:pPr>
            <a:r>
              <a:rPr lang="en-US" altLang="zh-CN" sz="1800" dirty="0" smtClean="0">
                <a:solidFill>
                  <a:schemeClr val="tx1"/>
                </a:solidFill>
                <a:latin typeface="Calibri" panose="020F0502020204030204" pitchFamily="34" charset="0"/>
                <a:ea typeface="微软雅黑" panose="020B0503020204020204" pitchFamily="34" charset="-122"/>
                <a:cs typeface="Times New Roman" panose="02020603050405020304" pitchFamily="18" charset="0"/>
              </a:rPr>
              <a:t>Compared </a:t>
            </a:r>
            <a:r>
              <a:rPr lang="en-US" altLang="zh-CN" sz="1800" dirty="0">
                <a:solidFill>
                  <a:schemeClr val="tx1"/>
                </a:solidFill>
                <a:latin typeface="Calibri" panose="020F0502020204030204" pitchFamily="34" charset="0"/>
                <a:ea typeface="微软雅黑" panose="020B0503020204020204" pitchFamily="34" charset="-122"/>
                <a:cs typeface="Times New Roman" panose="02020603050405020304" pitchFamily="18" charset="0"/>
              </a:rPr>
              <a:t>with the amount of normal users, the amount of </a:t>
            </a:r>
            <a:r>
              <a:rPr lang="en-US" altLang="zh-CN" sz="1800" dirty="0" smtClean="0">
                <a:solidFill>
                  <a:schemeClr val="tx1"/>
                </a:solidFill>
                <a:latin typeface="Calibri" panose="020F0502020204030204" pitchFamily="34" charset="0"/>
                <a:ea typeface="微软雅黑" panose="020B0503020204020204" pitchFamily="34" charset="-122"/>
                <a:cs typeface="Times New Roman" panose="02020603050405020304" pitchFamily="18" charset="0"/>
              </a:rPr>
              <a:t>credit swiping is relatively small and scattered, </a:t>
            </a:r>
            <a:r>
              <a:rPr lang="en-US" altLang="zh-CN" sz="1800" dirty="0">
                <a:solidFill>
                  <a:schemeClr val="tx1"/>
                </a:solidFill>
                <a:latin typeface="Calibri" panose="020F0502020204030204" pitchFamily="34" charset="0"/>
                <a:ea typeface="微软雅黑" panose="020B0503020204020204" pitchFamily="34" charset="-122"/>
                <a:cs typeface="Times New Roman" panose="02020603050405020304" pitchFamily="18" charset="0"/>
              </a:rPr>
              <a:t>which shows that the credit card robbers prefer to choose small amount consumption in order not to attract the attention of credit card owners.</a:t>
            </a:r>
            <a:endParaRPr lang="zh-CN" altLang="en-US" sz="1800" dirty="0">
              <a:solidFill>
                <a:schemeClr val="tx1"/>
              </a:solidFill>
              <a:latin typeface="Calibri" panose="020F0502020204030204" pitchFamily="34"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64"/>
          <p:cNvSpPr txBox="1"/>
          <p:nvPr/>
        </p:nvSpPr>
        <p:spPr>
          <a:xfrm>
            <a:off x="729097" y="353675"/>
            <a:ext cx="10616100" cy="430800"/>
          </a:xfrm>
          <a:prstGeom prst="rect">
            <a:avLst/>
          </a:prstGeom>
          <a:noFill/>
          <a:ln>
            <a:noFill/>
          </a:ln>
        </p:spPr>
        <p:txBody>
          <a:bodyPr spcFirstLastPara="1" wrap="square" lIns="91425" tIns="45700" rIns="91425" bIns="45700" anchor="t" anchorCtr="0">
            <a:noAutofit/>
          </a:bodyPr>
          <a:lstStyle/>
          <a:p>
            <a:pPr lvl="0"/>
            <a:r>
              <a:rPr lang="en-US" altLang="zh-CN" sz="2200" b="1" dirty="0" smtClean="0">
                <a:solidFill>
                  <a:srgbClr val="404040"/>
                </a:solidFill>
                <a:latin typeface="Calibri" panose="020F0502020204030204" pitchFamily="34" charset="0"/>
                <a:ea typeface="微软雅黑" panose="020B0503020204020204" pitchFamily="34" charset="-122"/>
                <a:sym typeface="Century Gothic" panose="020B0502020202020204"/>
              </a:rPr>
              <a:t>Time of transaction</a:t>
            </a:r>
            <a:endParaRPr lang="zh-CN" altLang="en-US" sz="2400" dirty="0">
              <a:latin typeface="Calibri" panose="020F0502020204030204" pitchFamily="34" charset="0"/>
              <a:ea typeface="微软雅黑" panose="020B0503020204020204" pitchFamily="34" charset="-122"/>
            </a:endParaRPr>
          </a:p>
        </p:txBody>
      </p:sp>
      <p:cxnSp>
        <p:nvCxnSpPr>
          <p:cNvPr id="31" name="Shape 248"/>
          <p:cNvCxnSpPr/>
          <p:nvPr/>
        </p:nvCxnSpPr>
        <p:spPr>
          <a:xfrm>
            <a:off x="1054815" y="925128"/>
            <a:ext cx="6481123" cy="0"/>
          </a:xfrm>
          <a:prstGeom prst="straightConnector1">
            <a:avLst/>
          </a:prstGeom>
          <a:noFill/>
          <a:ln w="38100" cap="flat" cmpd="sng">
            <a:solidFill>
              <a:srgbClr val="C00000"/>
            </a:solidFill>
            <a:prstDash val="solid"/>
            <a:miter lim="800000"/>
            <a:headEnd type="none" w="sm" len="sm"/>
            <a:tailEnd type="none" w="sm" len="sm"/>
          </a:ln>
        </p:spPr>
      </p:cxnSp>
      <p:sp>
        <p:nvSpPr>
          <p:cNvPr id="32" name="Shape 409"/>
          <p:cNvSpPr/>
          <p:nvPr/>
        </p:nvSpPr>
        <p:spPr>
          <a:xfrm>
            <a:off x="0" y="431798"/>
            <a:ext cx="571502"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sp>
        <p:nvSpPr>
          <p:cNvPr id="35" name="Shape 410"/>
          <p:cNvSpPr/>
          <p:nvPr/>
        </p:nvSpPr>
        <p:spPr>
          <a:xfrm>
            <a:off x="611982" y="431798"/>
            <a:ext cx="54768" cy="27464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pitchFamily="34" charset="0"/>
              <a:ea typeface="微软雅黑" panose="020B0503020204020204" pitchFamily="34" charset="-122"/>
              <a:cs typeface="Calibri" panose="020F0502020204030204"/>
              <a:sym typeface="Calibri" panose="020F0502020204030204"/>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690" y="747"/>
            <a:ext cx="2923309" cy="777313"/>
          </a:xfrm>
          <a:prstGeom prst="rect">
            <a:avLst/>
          </a:prstGeom>
        </p:spPr>
      </p:pic>
      <p:pic>
        <p:nvPicPr>
          <p:cNvPr id="3" name="图片 2"/>
          <p:cNvPicPr>
            <a:picLocks noChangeAspect="1"/>
          </p:cNvPicPr>
          <p:nvPr/>
        </p:nvPicPr>
        <p:blipFill>
          <a:blip r:embed="rId4"/>
          <a:stretch>
            <a:fillRect/>
          </a:stretch>
        </p:blipFill>
        <p:spPr>
          <a:xfrm>
            <a:off x="538531" y="919460"/>
            <a:ext cx="9717881" cy="3003058"/>
          </a:xfrm>
          <a:prstGeom prst="rect">
            <a:avLst/>
          </a:prstGeom>
        </p:spPr>
      </p:pic>
      <p:pic>
        <p:nvPicPr>
          <p:cNvPr id="5" name="图片 4" descr="图片包含 围栏&#10;&#10;已生成高可信度的说明"/>
          <p:cNvPicPr>
            <a:picLocks noChangeAspect="1"/>
          </p:cNvPicPr>
          <p:nvPr/>
        </p:nvPicPr>
        <p:blipFill>
          <a:blip r:embed="rId5"/>
          <a:stretch>
            <a:fillRect/>
          </a:stretch>
        </p:blipFill>
        <p:spPr>
          <a:xfrm>
            <a:off x="389293" y="4196529"/>
            <a:ext cx="10016359" cy="2661471"/>
          </a:xfrm>
          <a:prstGeom prst="rect">
            <a:avLst/>
          </a:prstGeom>
        </p:spPr>
      </p:pic>
      <p:sp>
        <p:nvSpPr>
          <p:cNvPr id="16" name="文本框 15"/>
          <p:cNvSpPr txBox="1"/>
          <p:nvPr/>
        </p:nvSpPr>
        <p:spPr>
          <a:xfrm>
            <a:off x="793141" y="4057503"/>
            <a:ext cx="1479246" cy="461665"/>
          </a:xfrm>
          <a:prstGeom prst="rect">
            <a:avLst/>
          </a:prstGeom>
          <a:noFill/>
        </p:spPr>
        <p:txBody>
          <a:bodyPr wrap="square" rtlCol="0">
            <a:spAutoFit/>
          </a:bodyPr>
          <a:lstStyle/>
          <a:p>
            <a:r>
              <a:rPr lang="en-US" altLang="zh-CN" sz="1200" b="1" dirty="0" smtClean="0">
                <a:latin typeface="Calibri" panose="020F0502020204030204" pitchFamily="34" charset="0"/>
                <a:ea typeface="微软雅黑" panose="020B0503020204020204" pitchFamily="34" charset="-122"/>
                <a:cs typeface="Times New Roman" panose="02020603050405020304" pitchFamily="18" charset="0"/>
              </a:rPr>
              <a:t>Distribution of normal transaction</a:t>
            </a:r>
            <a:endParaRPr lang="zh-CN" altLang="en-US" sz="1200" b="1" dirty="0">
              <a:latin typeface="Calibri" panose="020F0502020204030204" pitchFamily="34" charset="0"/>
              <a:ea typeface="微软雅黑" panose="020B0503020204020204" pitchFamily="34" charset="-122"/>
              <a:cs typeface="Times New Roman" panose="02020603050405020304" pitchFamily="18" charset="0"/>
            </a:endParaRPr>
          </a:p>
        </p:txBody>
      </p:sp>
      <p:sp>
        <p:nvSpPr>
          <p:cNvPr id="11" name="矩形 10"/>
          <p:cNvSpPr/>
          <p:nvPr/>
        </p:nvSpPr>
        <p:spPr>
          <a:xfrm>
            <a:off x="2507140" y="4196528"/>
            <a:ext cx="3109494" cy="266147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15FC07B-EC98-45F6-9A54-564E5C60BD08}"/>
              </a:ext>
            </a:extLst>
          </p:cNvPr>
          <p:cNvSpPr txBox="1"/>
          <p:nvPr/>
        </p:nvSpPr>
        <p:spPr>
          <a:xfrm>
            <a:off x="919532" y="953691"/>
            <a:ext cx="1226464" cy="461665"/>
          </a:xfrm>
          <a:prstGeom prst="rect">
            <a:avLst/>
          </a:prstGeom>
          <a:noFill/>
        </p:spPr>
        <p:txBody>
          <a:bodyPr wrap="square" rtlCol="0">
            <a:spAutoFit/>
          </a:bodyPr>
          <a:lstStyle/>
          <a:p>
            <a:r>
              <a:rPr lang="en-US" altLang="zh-CN" sz="1200" b="1" dirty="0" smtClean="0">
                <a:latin typeface="Calibri" panose="020F0502020204030204" pitchFamily="34" charset="0"/>
                <a:ea typeface="微软雅黑" panose="020B0503020204020204" pitchFamily="34" charset="-122"/>
                <a:cs typeface="Times New Roman" panose="02020603050405020304" pitchFamily="18" charset="0"/>
              </a:rPr>
              <a:t>Distribution of credit swiping</a:t>
            </a:r>
            <a:endParaRPr lang="zh-CN" altLang="en-US" sz="1200" b="1" dirty="0">
              <a:latin typeface="Calibri" panose="020F0502020204030204" pitchFamily="34"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3A57AC6C-E78A-478F-BE73-BF0C341AD9BF}"/>
              </a:ext>
            </a:extLst>
          </p:cNvPr>
          <p:cNvSpPr/>
          <p:nvPr/>
        </p:nvSpPr>
        <p:spPr>
          <a:xfrm>
            <a:off x="10223733" y="1269360"/>
            <a:ext cx="1968266" cy="2031325"/>
          </a:xfrm>
          <a:prstGeom prst="rect">
            <a:avLst/>
          </a:prstGeom>
        </p:spPr>
        <p:txBody>
          <a:bodyPr wrap="square">
            <a:spAutoFit/>
          </a:bodyPr>
          <a:lstStyle/>
          <a:p>
            <a:pPr>
              <a:buClr>
                <a:srgbClr val="C00000"/>
              </a:buClr>
            </a:pPr>
            <a:r>
              <a:rPr lang="en-US" altLang="zh-CN" dirty="0" smtClean="0">
                <a:latin typeface="Calibri" panose="020F0502020204030204" pitchFamily="34" charset="0"/>
                <a:ea typeface="微软雅黑" panose="020B0503020204020204" pitchFamily="34" charset="-122"/>
                <a:cs typeface="Times New Roman" panose="02020603050405020304" pitchFamily="18" charset="0"/>
              </a:rPr>
              <a:t>In </a:t>
            </a:r>
            <a:r>
              <a:rPr lang="en-US" altLang="zh-CN" dirty="0">
                <a:latin typeface="Calibri" panose="020F0502020204030204" pitchFamily="34" charset="0"/>
                <a:ea typeface="微软雅黑" panose="020B0503020204020204" pitchFamily="34" charset="-122"/>
                <a:cs typeface="Times New Roman" panose="02020603050405020304" pitchFamily="18" charset="0"/>
              </a:rPr>
              <a:t>order not to attract the attention of credit card owners, credit card thieves prefer to choose the time when the credit card owners sleep </a:t>
            </a:r>
            <a:r>
              <a:rPr lang="en-US" altLang="zh-CN" dirty="0" smtClean="0">
                <a:latin typeface="Calibri" panose="020F0502020204030204" pitchFamily="34" charset="0"/>
                <a:ea typeface="微软雅黑" panose="020B0503020204020204" pitchFamily="34" charset="-122"/>
                <a:cs typeface="Times New Roman" panose="02020603050405020304" pitchFamily="18" charset="0"/>
              </a:rPr>
              <a:t> or during the time of high frequency consumption .</a:t>
            </a:r>
            <a:endParaRPr lang="en-US" altLang="zh-CN" dirty="0">
              <a:latin typeface="Calibri" panose="020F0502020204030204" pitchFamily="34" charset="0"/>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B1697E6B-A18D-4571-8A84-AF920A16884C}"/>
              </a:ext>
            </a:extLst>
          </p:cNvPr>
          <p:cNvSpPr/>
          <p:nvPr/>
        </p:nvSpPr>
        <p:spPr>
          <a:xfrm flipH="1">
            <a:off x="2922409" y="992279"/>
            <a:ext cx="462456" cy="3003057"/>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7579E4A-E1C1-4382-9D9B-4C04EDE6C674}"/>
              </a:ext>
            </a:extLst>
          </p:cNvPr>
          <p:cNvSpPr/>
          <p:nvPr/>
        </p:nvSpPr>
        <p:spPr>
          <a:xfrm flipH="1">
            <a:off x="5967348" y="1027270"/>
            <a:ext cx="381434" cy="30030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捕鼠计划​​">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497</TotalTime>
  <Words>3080</Words>
  <Application>Microsoft Office PowerPoint</Application>
  <PresentationFormat>宽屏</PresentationFormat>
  <Paragraphs>419</Paragraphs>
  <Slides>34</Slides>
  <Notes>34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Century Gothic</vt:lpstr>
      <vt:lpstr>Wingdings</vt:lpstr>
      <vt:lpstr>微软雅黑</vt:lpstr>
      <vt:lpstr>宋体</vt:lpstr>
      <vt:lpstr>Arial</vt:lpstr>
      <vt:lpstr>Times New Roman</vt:lpstr>
      <vt:lpstr>等线</vt:lpstr>
      <vt:lpstr>Calibri</vt:lpstr>
      <vt:lpstr>捕鼠计划​​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BOWEN CHEN</dc:creator>
  <cp:lastModifiedBy>User</cp:lastModifiedBy>
  <cp:revision>106</cp:revision>
  <dcterms:created xsi:type="dcterms:W3CDTF">2019-05-26T14:11:00Z</dcterms:created>
  <dcterms:modified xsi:type="dcterms:W3CDTF">2020-04-15T03:02:43Z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